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85" r:id="rId3"/>
    <p:sldId id="280" r:id="rId4"/>
    <p:sldId id="288" r:id="rId5"/>
    <p:sldId id="289" r:id="rId6"/>
    <p:sldId id="279" r:id="rId7"/>
    <p:sldId id="282" r:id="rId8"/>
    <p:sldId id="290" r:id="rId9"/>
    <p:sldId id="281" r:id="rId10"/>
    <p:sldId id="264" r:id="rId11"/>
    <p:sldId id="265" r:id="rId12"/>
    <p:sldId id="291" r:id="rId13"/>
    <p:sldId id="292" r:id="rId14"/>
    <p:sldId id="262" r:id="rId15"/>
    <p:sldId id="263" r:id="rId16"/>
    <p:sldId id="267" r:id="rId17"/>
    <p:sldId id="269" r:id="rId18"/>
    <p:sldId id="270" r:id="rId19"/>
    <p:sldId id="268" r:id="rId20"/>
    <p:sldId id="29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48" autoAdjust="0"/>
  </p:normalViewPr>
  <p:slideViewPr>
    <p:cSldViewPr>
      <p:cViewPr>
        <p:scale>
          <a:sx n="60" d="100"/>
          <a:sy n="60" d="100"/>
        </p:scale>
        <p:origin x="-1560"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324ADB-C69C-4930-A62B-0AD83D09806D}" type="datetimeFigureOut">
              <a:rPr lang="en-US" smtClean="0"/>
              <a:pPr/>
              <a:t>5/8/2016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1BA8E-4A15-4CFD-AD1E-BBF726164E3B}" type="slidenum">
              <a:rPr lang="en-US" smtClean="0"/>
              <a:pPr/>
              <a:t>‹#›</a:t>
            </a:fld>
            <a:endParaRPr lang="en-US"/>
          </a:p>
        </p:txBody>
      </p:sp>
    </p:spTree>
    <p:extLst>
      <p:ext uri="{BB962C8B-B14F-4D97-AF65-F5344CB8AC3E}">
        <p14:creationId xmlns:p14="http://schemas.microsoft.com/office/powerpoint/2010/main" val="158343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9F1BA8E-4A15-4CFD-AD1E-BBF726164E3B}" type="slidenum">
              <a:rPr lang="en-US" smtClean="0"/>
              <a:pPr/>
              <a:t>4</a:t>
            </a:fld>
            <a:endParaRPr lang="en-US"/>
          </a:p>
        </p:txBody>
      </p:sp>
    </p:spTree>
    <p:extLst>
      <p:ext uri="{BB962C8B-B14F-4D97-AF65-F5344CB8AC3E}">
        <p14:creationId xmlns:p14="http://schemas.microsoft.com/office/powerpoint/2010/main" val="1234691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CFC69C8-71BC-42BC-93C4-1909D0C69619}" type="datetimeFigureOut">
              <a:rPr lang="en-US" smtClean="0"/>
              <a:pPr/>
              <a:t>5/8/2016</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9090AF49-8A61-4677-BEF4-2CA0412FD70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FC69C8-71BC-42BC-93C4-1909D0C69619}" type="datetimeFigureOut">
              <a:rPr lang="en-US" smtClean="0"/>
              <a:pPr/>
              <a:t>5/8/2016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90AF49-8A61-4677-BEF4-2CA0412FD70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FC69C8-71BC-42BC-93C4-1909D0C69619}" type="datetimeFigureOut">
              <a:rPr lang="en-US" smtClean="0"/>
              <a:pPr/>
              <a:t>5/8/2016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90AF49-8A61-4677-BEF4-2CA0412FD70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FC69C8-71BC-42BC-93C4-1909D0C69619}" type="datetimeFigureOut">
              <a:rPr lang="en-US" smtClean="0"/>
              <a:pPr/>
              <a:t>5/8/2016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90AF49-8A61-4677-BEF4-2CA0412FD70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FC69C8-71BC-42BC-93C4-1909D0C69619}" type="datetimeFigureOut">
              <a:rPr lang="en-US" smtClean="0"/>
              <a:pPr/>
              <a:t>5/8/2016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90AF49-8A61-4677-BEF4-2CA0412FD70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FC69C8-71BC-42BC-93C4-1909D0C69619}" type="datetimeFigureOut">
              <a:rPr lang="en-US" smtClean="0"/>
              <a:pPr/>
              <a:t>5/8/2016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090AF49-8A61-4677-BEF4-2CA0412FD70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FC69C8-71BC-42BC-93C4-1909D0C69619}" type="datetimeFigureOut">
              <a:rPr lang="en-US" smtClean="0"/>
              <a:pPr/>
              <a:t>5/8/2016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090AF49-8A61-4677-BEF4-2CA0412FD70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FC69C8-71BC-42BC-93C4-1909D0C69619}" type="datetimeFigureOut">
              <a:rPr lang="en-US" smtClean="0"/>
              <a:pPr/>
              <a:t>5/8/2016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090AF49-8A61-4677-BEF4-2CA0412FD70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C69C8-71BC-42BC-93C4-1909D0C69619}" type="datetimeFigureOut">
              <a:rPr lang="en-US" smtClean="0"/>
              <a:pPr/>
              <a:t>5/8/2016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090AF49-8A61-4677-BEF4-2CA0412FD70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FC69C8-71BC-42BC-93C4-1909D0C69619}" type="datetimeFigureOut">
              <a:rPr lang="en-US" smtClean="0"/>
              <a:pPr/>
              <a:t>5/8/2016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090AF49-8A61-4677-BEF4-2CA0412FD70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FC69C8-71BC-42BC-93C4-1909D0C69619}" type="datetimeFigureOut">
              <a:rPr lang="en-US" smtClean="0"/>
              <a:pPr/>
              <a:t>5/8/2016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9090AF49-8A61-4677-BEF4-2CA0412FD704}"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CFC69C8-71BC-42BC-93C4-1909D0C69619}" type="datetimeFigureOut">
              <a:rPr lang="en-US" smtClean="0"/>
              <a:pPr/>
              <a:t>5/8/2016</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090AF49-8A61-4677-BEF4-2CA0412FD704}"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93000">
              <a:schemeClr val="tx1"/>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Rectangle 4"/>
          <p:cNvSpPr/>
          <p:nvPr/>
        </p:nvSpPr>
        <p:spPr>
          <a:xfrm>
            <a:off x="642910" y="2285992"/>
            <a:ext cx="7929618" cy="1200329"/>
          </a:xfrm>
          <a:prstGeom prst="rect">
            <a:avLst/>
          </a:prstGeom>
        </p:spPr>
        <p:txBody>
          <a:bodyPr wrap="square">
            <a:spAutoFit/>
          </a:bodyPr>
          <a:lstStyle/>
          <a:p>
            <a:pPr algn="ctr"/>
            <a:r>
              <a:rPr lang="en-IN" sz="3600" b="1" dirty="0" smtClean="0">
                <a:solidFill>
                  <a:schemeClr val="bg1"/>
                </a:solidFill>
              </a:rPr>
              <a:t>NATIONAL HYDROLOGY PROJECT</a:t>
            </a:r>
          </a:p>
          <a:p>
            <a:pPr algn="ctr"/>
            <a:r>
              <a:rPr lang="en-GB" sz="3600" b="1" dirty="0" smtClean="0">
                <a:solidFill>
                  <a:schemeClr val="bg1"/>
                </a:solidFill>
              </a:rPr>
              <a:t>CENTRAL WATER COMMISSION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96908"/>
          </a:xfrm>
        </p:spPr>
        <p:txBody>
          <a:bodyPr>
            <a:normAutofit fontScale="90000"/>
          </a:bodyPr>
          <a:lstStyle/>
          <a:p>
            <a:r>
              <a:rPr lang="en-IN" b="1" dirty="0" smtClean="0">
                <a:solidFill>
                  <a:schemeClr val="tx1"/>
                </a:solidFill>
              </a:rPr>
              <a:t>Objectives</a:t>
            </a:r>
            <a:endParaRPr lang="en-IN" b="1" dirty="0">
              <a:solidFill>
                <a:schemeClr val="tx1"/>
              </a:solidFill>
            </a:endParaRPr>
          </a:p>
        </p:txBody>
      </p:sp>
      <p:sp>
        <p:nvSpPr>
          <p:cNvPr id="3" name="Content Placeholder 2"/>
          <p:cNvSpPr>
            <a:spLocks noGrp="1"/>
          </p:cNvSpPr>
          <p:nvPr>
            <p:ph idx="1"/>
          </p:nvPr>
        </p:nvSpPr>
        <p:spPr>
          <a:xfrm>
            <a:off x="251520" y="908720"/>
            <a:ext cx="8784976" cy="5688632"/>
          </a:xfrm>
        </p:spPr>
        <p:txBody>
          <a:bodyPr>
            <a:normAutofit fontScale="92500" lnSpcReduction="20000"/>
          </a:bodyPr>
          <a:lstStyle/>
          <a:p>
            <a:pPr algn="just" fontAlgn="base"/>
            <a:r>
              <a:rPr lang="en-US" b="1" dirty="0" smtClean="0"/>
              <a:t>Identification of existing and Potential problems in the basins.</a:t>
            </a:r>
          </a:p>
          <a:p>
            <a:pPr algn="just" eaLnBrk="0" fontAlgn="base" hangingPunct="0"/>
            <a:r>
              <a:rPr lang="en-US" b="1" dirty="0" smtClean="0"/>
              <a:t>Facilitation for the formulation of planning and management strategies using the information generated by the Models</a:t>
            </a:r>
            <a:r>
              <a:rPr lang="en-US" b="1" dirty="0"/>
              <a:t>. </a:t>
            </a:r>
            <a:endParaRPr lang="en-US" b="1" dirty="0" smtClean="0"/>
          </a:p>
          <a:p>
            <a:pPr algn="just" eaLnBrk="0" fontAlgn="base" hangingPunct="0"/>
            <a:r>
              <a:rPr lang="en-IN" b="1" dirty="0" smtClean="0"/>
              <a:t>Multi-scale </a:t>
            </a:r>
            <a:r>
              <a:rPr lang="en-IN" b="1" dirty="0"/>
              <a:t>environment flow </a:t>
            </a:r>
            <a:r>
              <a:rPr lang="en-IN" b="1" dirty="0" smtClean="0"/>
              <a:t>assessment</a:t>
            </a:r>
          </a:p>
          <a:p>
            <a:pPr algn="just" eaLnBrk="0" fontAlgn="base" hangingPunct="0"/>
            <a:r>
              <a:rPr lang="en-US" b="1" dirty="0" smtClean="0"/>
              <a:t>Formulating </a:t>
            </a:r>
            <a:r>
              <a:rPr lang="en-US" b="1" dirty="0"/>
              <a:t>framework for climate change impact assessment on water resources and adaptation option studies in future</a:t>
            </a:r>
            <a:endParaRPr lang="en-IN" b="1" dirty="0"/>
          </a:p>
          <a:p>
            <a:pPr algn="just" eaLnBrk="0" fontAlgn="base" hangingPunct="0"/>
            <a:r>
              <a:rPr lang="en-US" b="1" dirty="0" smtClean="0"/>
              <a:t>Scenario </a:t>
            </a:r>
            <a:r>
              <a:rPr lang="en-US" b="1" dirty="0"/>
              <a:t>generation </a:t>
            </a:r>
            <a:endParaRPr lang="en-US" b="1" dirty="0" smtClean="0"/>
          </a:p>
          <a:p>
            <a:pPr algn="just" eaLnBrk="0" fontAlgn="base" hangingPunct="0"/>
            <a:r>
              <a:rPr lang="en-US" b="1" dirty="0" smtClean="0"/>
              <a:t>Generating </a:t>
            </a:r>
            <a:r>
              <a:rPr lang="en-US" b="1" dirty="0"/>
              <a:t>problem specific scenarios</a:t>
            </a:r>
            <a:endParaRPr lang="en-IN" b="1" dirty="0"/>
          </a:p>
          <a:p>
            <a:pPr algn="just" eaLnBrk="0" fontAlgn="base" hangingPunct="0"/>
            <a:r>
              <a:rPr lang="en-US" b="1" dirty="0" smtClean="0"/>
              <a:t>Capacity building of state government and CWC officials</a:t>
            </a:r>
          </a:p>
          <a:p>
            <a:pPr marL="0" indent="0" algn="just" eaLnBrk="0" fontAlgn="base" hangingPunct="0">
              <a:buNone/>
            </a:pPr>
            <a:r>
              <a:rPr lang="en-US" b="1" dirty="0" smtClean="0"/>
              <a:t>	Learning on the job while working with models of 	their own 	basin as well as bottom up approach to 	planning and management in the real sense</a:t>
            </a:r>
            <a:endParaRPr lang="en-IN" b="1" dirty="0" smtClean="0"/>
          </a:p>
          <a:p>
            <a:pPr algn="just" fontAlgn="base"/>
            <a:r>
              <a:rPr lang="en-IN" b="1" dirty="0" smtClean="0"/>
              <a:t>To establish multi stakeholder engagement processes for strategic basin planning</a:t>
            </a:r>
            <a:endParaRPr lang="en-IN"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2" y="116632"/>
            <a:ext cx="8229600" cy="720080"/>
          </a:xfrm>
        </p:spPr>
        <p:txBody>
          <a:bodyPr>
            <a:normAutofit/>
          </a:bodyPr>
          <a:lstStyle/>
          <a:p>
            <a:r>
              <a:rPr lang="en-IN" sz="4000" b="1" dirty="0" smtClean="0">
                <a:solidFill>
                  <a:schemeClr val="tx1"/>
                </a:solidFill>
              </a:rPr>
              <a:t>Benefits/Outcomes</a:t>
            </a:r>
            <a:endParaRPr lang="en-IN" sz="4000" b="1" dirty="0">
              <a:solidFill>
                <a:schemeClr val="tx1"/>
              </a:solidFill>
            </a:endParaRPr>
          </a:p>
        </p:txBody>
      </p:sp>
      <p:sp>
        <p:nvSpPr>
          <p:cNvPr id="3" name="Content Placeholder 2"/>
          <p:cNvSpPr>
            <a:spLocks noGrp="1"/>
          </p:cNvSpPr>
          <p:nvPr>
            <p:ph idx="1"/>
          </p:nvPr>
        </p:nvSpPr>
        <p:spPr>
          <a:xfrm>
            <a:off x="179512" y="1071546"/>
            <a:ext cx="8856984" cy="5669822"/>
          </a:xfrm>
        </p:spPr>
        <p:txBody>
          <a:bodyPr>
            <a:noAutofit/>
          </a:bodyPr>
          <a:lstStyle/>
          <a:p>
            <a:pPr algn="just" eaLnBrk="0" fontAlgn="base" hangingPunct="0"/>
            <a:r>
              <a:rPr lang="en-US" sz="2100" dirty="0" smtClean="0"/>
              <a:t>Scenarios based on varying efficiencies across sectors, including agriculture water use and industrial water use.</a:t>
            </a:r>
            <a:endParaRPr lang="en-IN" sz="2100" dirty="0" smtClean="0"/>
          </a:p>
          <a:p>
            <a:pPr algn="just" eaLnBrk="0" fontAlgn="base" hangingPunct="0"/>
            <a:r>
              <a:rPr lang="en-US" sz="2100" dirty="0" smtClean="0"/>
              <a:t>Assessment of point and non-point source pollution.</a:t>
            </a:r>
          </a:p>
          <a:p>
            <a:pPr algn="just" fontAlgn="base"/>
            <a:r>
              <a:rPr lang="en-US" sz="2100" dirty="0" smtClean="0"/>
              <a:t>Assessment of the </a:t>
            </a:r>
            <a:r>
              <a:rPr lang="en-IN" sz="2100" dirty="0" smtClean="0"/>
              <a:t>Impacts </a:t>
            </a:r>
            <a:r>
              <a:rPr lang="en-US" sz="2100" dirty="0" smtClean="0"/>
              <a:t>Of climate change </a:t>
            </a:r>
            <a:r>
              <a:rPr lang="en-IN" sz="2100" dirty="0" smtClean="0"/>
              <a:t>on hydrologic extremes of floods and droughts in terms of likely changes in frequencies and magnitudes</a:t>
            </a:r>
          </a:p>
          <a:p>
            <a:pPr algn="just" eaLnBrk="0" fontAlgn="base" hangingPunct="0"/>
            <a:r>
              <a:rPr lang="en-US" sz="2100" dirty="0" smtClean="0"/>
              <a:t>Assessment of </a:t>
            </a:r>
            <a:r>
              <a:rPr lang="en-IN" sz="2100" dirty="0" smtClean="0"/>
              <a:t>System performance in terms of implications on multi-reservoir systems operation including  implications on water sharing among states</a:t>
            </a:r>
            <a:endParaRPr lang="en-US" sz="2100" dirty="0" smtClean="0"/>
          </a:p>
          <a:p>
            <a:pPr algn="just" eaLnBrk="0" fontAlgn="base" hangingPunct="0"/>
            <a:r>
              <a:rPr lang="en-US" sz="2100" dirty="0" smtClean="0"/>
              <a:t>Options </a:t>
            </a:r>
            <a:r>
              <a:rPr lang="en-IN" sz="2100" dirty="0" smtClean="0"/>
              <a:t> for inter-</a:t>
            </a:r>
            <a:r>
              <a:rPr lang="en-IN" sz="2100" dirty="0" err="1" smtClean="0"/>
              <a:t>sectoral</a:t>
            </a:r>
            <a:r>
              <a:rPr lang="en-IN" sz="2100" dirty="0" smtClean="0"/>
              <a:t> water allocations, long term and over-year reservoir operating policies, enhancing water use efficiencies, possible decreases in water demands by adjustments of cropping patterns, conjunctive use of surface and ground waters,</a:t>
            </a:r>
            <a:r>
              <a:rPr lang="en-US" sz="2100" dirty="0" smtClean="0"/>
              <a:t>enhancing recharge to ground water through artificial recharge,</a:t>
            </a:r>
            <a:r>
              <a:rPr lang="en-IN" sz="2100" dirty="0" smtClean="0"/>
              <a:t> modifications in design requirements of hydraulic structures, change in irrigation practices, Ecological Management Practices (EMP) for sustainable development and any other innovative adaptive responses</a:t>
            </a:r>
            <a:endParaRPr lang="en-US" sz="2100" dirty="0" smtClean="0"/>
          </a:p>
          <a:p>
            <a:pPr algn="just"/>
            <a:endParaRPr lang="en-IN" sz="2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564904"/>
            <a:ext cx="7344816" cy="523220"/>
          </a:xfrm>
          <a:prstGeom prst="rect">
            <a:avLst/>
          </a:prstGeom>
          <a:noFill/>
        </p:spPr>
        <p:txBody>
          <a:bodyPr wrap="square" rtlCol="0">
            <a:spAutoFit/>
          </a:bodyPr>
          <a:lstStyle/>
          <a:p>
            <a:r>
              <a:rPr lang="en-GB" sz="2800" b="1" dirty="0" smtClean="0"/>
              <a:t>How States will be involved in the study???</a:t>
            </a:r>
            <a:endParaRPr lang="en-IN" sz="2800" b="1" dirty="0"/>
          </a:p>
        </p:txBody>
      </p:sp>
    </p:spTree>
    <p:extLst>
      <p:ext uri="{BB962C8B-B14F-4D97-AF65-F5344CB8AC3E}">
        <p14:creationId xmlns:p14="http://schemas.microsoft.com/office/powerpoint/2010/main" val="2705491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4389120"/>
          </a:xfrm>
        </p:spPr>
        <p:txBody>
          <a:bodyPr>
            <a:noAutofit/>
          </a:bodyPr>
          <a:lstStyle/>
          <a:p>
            <a:pPr algn="just" eaLnBrk="0" fontAlgn="base" hangingPunct="0"/>
            <a:r>
              <a:rPr lang="en-US" sz="2400" b="1" dirty="0"/>
              <a:t>Capacity building of state government and CWC </a:t>
            </a:r>
            <a:r>
              <a:rPr lang="en-US" sz="2400" b="1" dirty="0" smtClean="0"/>
              <a:t>officials through</a:t>
            </a:r>
            <a:endParaRPr lang="en-US" sz="2400" b="1" dirty="0"/>
          </a:p>
          <a:p>
            <a:pPr marL="273050" indent="246063" algn="just" eaLnBrk="0" fontAlgn="base" hangingPunct="0">
              <a:buFont typeface="Courier New" pitchFamily="49" charset="0"/>
              <a:buChar char="o"/>
            </a:pPr>
            <a:r>
              <a:rPr lang="en-US" sz="2400" b="1" dirty="0"/>
              <a:t>	Learning on the job while working with </a:t>
            </a:r>
            <a:r>
              <a:rPr lang="en-US" sz="2400" b="1" dirty="0" smtClean="0"/>
              <a:t>	models </a:t>
            </a:r>
            <a:r>
              <a:rPr lang="en-US" sz="2400" b="1" dirty="0"/>
              <a:t>of 	their own </a:t>
            </a:r>
            <a:r>
              <a:rPr lang="en-US" sz="2400" b="1" dirty="0" smtClean="0"/>
              <a:t>basin </a:t>
            </a:r>
            <a:r>
              <a:rPr lang="en-US" sz="2400" b="1" dirty="0"/>
              <a:t>as well as bottom </a:t>
            </a:r>
            <a:r>
              <a:rPr lang="en-US" sz="2400" b="1" dirty="0" smtClean="0"/>
              <a:t>	up </a:t>
            </a:r>
            <a:r>
              <a:rPr lang="en-US" sz="2400" b="1" dirty="0"/>
              <a:t>approach </a:t>
            </a:r>
            <a:r>
              <a:rPr lang="en-US" sz="2400" b="1" dirty="0" smtClean="0"/>
              <a:t>for planning </a:t>
            </a:r>
            <a:r>
              <a:rPr lang="en-US" sz="2400" b="1" dirty="0"/>
              <a:t>and management in </a:t>
            </a:r>
            <a:r>
              <a:rPr lang="en-US" sz="2400" b="1" dirty="0" smtClean="0"/>
              <a:t>	the </a:t>
            </a:r>
            <a:r>
              <a:rPr lang="en-US" sz="2400" b="1" dirty="0"/>
              <a:t>real </a:t>
            </a:r>
            <a:r>
              <a:rPr lang="en-US" sz="2400" b="1" dirty="0" smtClean="0"/>
              <a:t>sense.</a:t>
            </a:r>
          </a:p>
          <a:p>
            <a:pPr marL="273050" indent="246063" algn="just" eaLnBrk="0" fontAlgn="base" hangingPunct="0">
              <a:buFont typeface="Courier New" pitchFamily="49" charset="0"/>
              <a:buChar char="o"/>
            </a:pPr>
            <a:r>
              <a:rPr lang="en-US" sz="2400" b="1" dirty="0"/>
              <a:t> </a:t>
            </a:r>
            <a:r>
              <a:rPr lang="en-US" sz="2400" b="1" dirty="0" smtClean="0"/>
              <a:t>    Trainings/Workshops</a:t>
            </a:r>
            <a:endParaRPr lang="en-IN" sz="2400" b="1" dirty="0"/>
          </a:p>
          <a:p>
            <a:pPr algn="just" fontAlgn="base"/>
            <a:r>
              <a:rPr lang="en-IN" sz="2400" b="1" dirty="0"/>
              <a:t>To establish multi stakeholder engagement processes for strategic basin </a:t>
            </a:r>
            <a:r>
              <a:rPr lang="en-IN" sz="2400" b="1" dirty="0" smtClean="0"/>
              <a:t>planning</a:t>
            </a:r>
          </a:p>
          <a:p>
            <a:pPr algn="just" fontAlgn="base"/>
            <a:r>
              <a:rPr lang="en-US" sz="2400" b="1" dirty="0"/>
              <a:t>Ensure linkages with existing portals such as WRIS, NWIC </a:t>
            </a:r>
            <a:r>
              <a:rPr lang="en-US" sz="2400" b="1" dirty="0" err="1"/>
              <a:t>etc</a:t>
            </a:r>
            <a:r>
              <a:rPr lang="en-US" sz="2400" b="1" dirty="0"/>
              <a:t> and with the micro models developed by states in that basin</a:t>
            </a:r>
            <a:r>
              <a:rPr lang="en-US" sz="2400" b="1" dirty="0" smtClean="0"/>
              <a:t>.</a:t>
            </a:r>
          </a:p>
          <a:p>
            <a:pPr algn="just" fontAlgn="base"/>
            <a:r>
              <a:rPr lang="en-US" sz="2400" b="1" dirty="0"/>
              <a:t>Addressing problems faced by stakeholders</a:t>
            </a:r>
            <a:r>
              <a:rPr lang="en-US" sz="2400" b="1" dirty="0" smtClean="0"/>
              <a:t>.</a:t>
            </a:r>
          </a:p>
          <a:p>
            <a:pPr algn="just" fontAlgn="base"/>
            <a:r>
              <a:rPr lang="en-US" sz="2400" b="1" dirty="0" smtClean="0"/>
              <a:t>Sharing of Data on real time basis by both state and central Government</a:t>
            </a:r>
            <a:endParaRPr lang="en-US" sz="2400" b="1" dirty="0"/>
          </a:p>
          <a:p>
            <a:pPr algn="just" fontAlgn="base"/>
            <a:endParaRPr lang="en-IN" sz="2400" dirty="0"/>
          </a:p>
        </p:txBody>
      </p:sp>
    </p:spTree>
    <p:extLst>
      <p:ext uri="{BB962C8B-B14F-4D97-AF65-F5344CB8AC3E}">
        <p14:creationId xmlns:p14="http://schemas.microsoft.com/office/powerpoint/2010/main" val="3030947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4165"/>
            <a:ext cx="8229600" cy="740539"/>
          </a:xfrm>
        </p:spPr>
        <p:txBody>
          <a:bodyPr>
            <a:normAutofit/>
          </a:bodyPr>
          <a:lstStyle/>
          <a:p>
            <a:r>
              <a:rPr lang="en-IN" sz="4000" b="1" dirty="0" smtClean="0">
                <a:solidFill>
                  <a:schemeClr val="tx1"/>
                </a:solidFill>
              </a:rPr>
              <a:t>Data Requirement</a:t>
            </a:r>
            <a:endParaRPr lang="en-IN" sz="4000" b="1" dirty="0">
              <a:solidFill>
                <a:schemeClr val="tx1"/>
              </a:solidFill>
            </a:endParaRPr>
          </a:p>
        </p:txBody>
      </p:sp>
      <p:sp>
        <p:nvSpPr>
          <p:cNvPr id="3" name="Content Placeholder 2"/>
          <p:cNvSpPr>
            <a:spLocks noGrp="1"/>
          </p:cNvSpPr>
          <p:nvPr>
            <p:ph idx="1"/>
          </p:nvPr>
        </p:nvSpPr>
        <p:spPr>
          <a:xfrm>
            <a:off x="500034" y="1142984"/>
            <a:ext cx="8229600" cy="5026029"/>
          </a:xfrm>
        </p:spPr>
        <p:txBody>
          <a:bodyPr>
            <a:normAutofit/>
          </a:bodyPr>
          <a:lstStyle/>
          <a:p>
            <a:pPr algn="just">
              <a:buNone/>
            </a:pPr>
            <a:r>
              <a:rPr lang="en-US" b="1" dirty="0" smtClean="0"/>
              <a:t>Irrigation and cropping areas:-</a:t>
            </a:r>
            <a:endParaRPr lang="en-IN" dirty="0" smtClean="0"/>
          </a:p>
          <a:p>
            <a:pPr lvl="0" algn="just"/>
            <a:r>
              <a:rPr lang="en-US" dirty="0" smtClean="0"/>
              <a:t>All major and medium project and their area/ command </a:t>
            </a:r>
            <a:r>
              <a:rPr lang="en-US" dirty="0"/>
              <a:t>areas(shape </a:t>
            </a:r>
            <a:r>
              <a:rPr lang="en-US" dirty="0" smtClean="0"/>
              <a:t>file)</a:t>
            </a:r>
            <a:endParaRPr lang="en-IN" dirty="0" smtClean="0"/>
          </a:p>
          <a:p>
            <a:pPr lvl="0" algn="just"/>
            <a:r>
              <a:rPr lang="en-US" dirty="0" smtClean="0"/>
              <a:t>Time series crops by seasons</a:t>
            </a:r>
            <a:endParaRPr lang="en-IN" dirty="0" smtClean="0"/>
          </a:p>
          <a:p>
            <a:pPr lvl="0" algn="just"/>
            <a:r>
              <a:rPr lang="en-US" dirty="0" smtClean="0"/>
              <a:t>Time series how much is irrigated with ground water and how much with surface water (by season by crop)</a:t>
            </a:r>
            <a:endParaRPr lang="en-IN" dirty="0" smtClean="0"/>
          </a:p>
          <a:p>
            <a:pPr lvl="0" algn="just"/>
            <a:r>
              <a:rPr lang="en-US" dirty="0" smtClean="0"/>
              <a:t>Periods of </a:t>
            </a:r>
            <a:r>
              <a:rPr lang="en-US" dirty="0" err="1" smtClean="0"/>
              <a:t>Kharif</a:t>
            </a:r>
            <a:r>
              <a:rPr lang="en-US" dirty="0" smtClean="0"/>
              <a:t> and Rabi (specific dates)</a:t>
            </a:r>
            <a:endParaRPr lang="en-IN" dirty="0" smtClean="0"/>
          </a:p>
          <a:p>
            <a:pPr lvl="0" algn="just"/>
            <a:r>
              <a:rPr lang="en-US" dirty="0" smtClean="0"/>
              <a:t>Sowing and harvesting dates of the crops for the different seasons (peak water usage).</a:t>
            </a:r>
          </a:p>
          <a:p>
            <a:pPr lvl="0" algn="just">
              <a:buNone/>
            </a:pPr>
            <a:endParaRPr lang="en-IN" dirty="0" smtClean="0"/>
          </a:p>
          <a:p>
            <a:pPr algn="just"/>
            <a:endParaRPr lang="en-IN" dirty="0" smtClean="0"/>
          </a:p>
          <a:p>
            <a:pPr algn="just"/>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510334"/>
          </a:xfrm>
        </p:spPr>
        <p:txBody>
          <a:bodyPr>
            <a:normAutofit fontScale="90000"/>
          </a:bodyPr>
          <a:lstStyle/>
          <a:p>
            <a:r>
              <a:rPr lang="en-IN" b="1" dirty="0" smtClean="0">
                <a:solidFill>
                  <a:schemeClr val="tx1"/>
                </a:solidFill>
              </a:rPr>
              <a:t>Data Requirement</a:t>
            </a:r>
            <a:endParaRPr lang="en-IN" b="1" dirty="0">
              <a:solidFill>
                <a:schemeClr val="tx1"/>
              </a:solidFill>
            </a:endParaRPr>
          </a:p>
        </p:txBody>
      </p:sp>
      <p:sp>
        <p:nvSpPr>
          <p:cNvPr id="3" name="Content Placeholder 2"/>
          <p:cNvSpPr>
            <a:spLocks noGrp="1"/>
          </p:cNvSpPr>
          <p:nvPr>
            <p:ph idx="1"/>
          </p:nvPr>
        </p:nvSpPr>
        <p:spPr>
          <a:xfrm>
            <a:off x="457200" y="1214422"/>
            <a:ext cx="8229600" cy="4911741"/>
          </a:xfrm>
        </p:spPr>
        <p:txBody>
          <a:bodyPr>
            <a:normAutofit fontScale="85000" lnSpcReduction="20000"/>
          </a:bodyPr>
          <a:lstStyle/>
          <a:p>
            <a:pPr algn="just"/>
            <a:r>
              <a:rPr lang="en-US" b="1" dirty="0" smtClean="0"/>
              <a:t>Specific of ground water</a:t>
            </a:r>
            <a:endParaRPr lang="en-IN" dirty="0" smtClean="0"/>
          </a:p>
          <a:p>
            <a:pPr lvl="0" algn="just"/>
            <a:r>
              <a:rPr lang="en-US" dirty="0" smtClean="0"/>
              <a:t>Yield-how many mega liters of water per meter of bore well depth? (with location and time period)</a:t>
            </a:r>
            <a:endParaRPr lang="en-IN" dirty="0" smtClean="0"/>
          </a:p>
          <a:p>
            <a:pPr lvl="0" algn="just"/>
            <a:r>
              <a:rPr lang="en-US" dirty="0" smtClean="0"/>
              <a:t>Number of ground water pumps in a district</a:t>
            </a:r>
            <a:endParaRPr lang="en-IN" dirty="0" smtClean="0"/>
          </a:p>
          <a:p>
            <a:pPr algn="just"/>
            <a:r>
              <a:rPr lang="en-US" b="1" dirty="0" smtClean="0"/>
              <a:t>Districts areas:</a:t>
            </a:r>
            <a:endParaRPr lang="en-IN" dirty="0" smtClean="0"/>
          </a:p>
          <a:p>
            <a:pPr lvl="0" algn="just"/>
            <a:r>
              <a:rPr lang="en-US" dirty="0" smtClean="0"/>
              <a:t>Project boundaries in shape file format for the basin/sub-basin</a:t>
            </a:r>
          </a:p>
          <a:p>
            <a:pPr lvl="0" algn="just">
              <a:buNone/>
            </a:pPr>
            <a:endParaRPr lang="en-IN" dirty="0" smtClean="0"/>
          </a:p>
          <a:p>
            <a:pPr algn="just">
              <a:buNone/>
            </a:pPr>
            <a:r>
              <a:rPr lang="en-US" b="1" dirty="0" smtClean="0"/>
              <a:t>Storages/ Barrages</a:t>
            </a:r>
            <a:endParaRPr lang="en-IN" dirty="0" smtClean="0"/>
          </a:p>
          <a:p>
            <a:pPr lvl="0" algn="just"/>
            <a:r>
              <a:rPr lang="en-US" dirty="0" smtClean="0"/>
              <a:t>Inflow and water levels – Daily</a:t>
            </a:r>
            <a:endParaRPr lang="en-IN" dirty="0" smtClean="0"/>
          </a:p>
          <a:p>
            <a:pPr lvl="0" algn="just"/>
            <a:r>
              <a:rPr lang="en-US" dirty="0" smtClean="0"/>
              <a:t>Elevation - Area Capacity tables [and year of the data]</a:t>
            </a:r>
            <a:endParaRPr lang="en-IN" dirty="0" smtClean="0"/>
          </a:p>
          <a:p>
            <a:pPr lvl="0" algn="just"/>
            <a:r>
              <a:rPr lang="en-US" dirty="0" smtClean="0"/>
              <a:t>Releases from the dam - from Power house, from Spillway, canals (left and right separately), gates– Daily</a:t>
            </a:r>
            <a:endParaRPr lang="en-IN" dirty="0" smtClean="0"/>
          </a:p>
          <a:p>
            <a:pPr lvl="0" algn="just"/>
            <a:r>
              <a:rPr lang="en-US" dirty="0" smtClean="0"/>
              <a:t>Releases for power (and power generated </a:t>
            </a:r>
            <a:r>
              <a:rPr lang="en-US" dirty="0" err="1" smtClean="0"/>
              <a:t>Kwh</a:t>
            </a:r>
            <a:r>
              <a:rPr lang="en-US" dirty="0" smtClean="0"/>
              <a:t>), industry, crops urban, etc. – Daily</a:t>
            </a:r>
            <a:endParaRPr lang="en-IN" dirty="0" smtClean="0"/>
          </a:p>
          <a:p>
            <a:pPr lvl="0" algn="just"/>
            <a:r>
              <a:rPr lang="en-US" dirty="0" smtClean="0"/>
              <a:t>Rating curves of canal - head regulators</a:t>
            </a:r>
            <a:endParaRPr lang="en-IN" dirty="0" smtClean="0"/>
          </a:p>
          <a:p>
            <a:pPr algn="just"/>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lstStyle/>
          <a:p>
            <a:pPr algn="ctr">
              <a:buNone/>
            </a:pPr>
            <a:endParaRPr lang="en-US" b="1" dirty="0" smtClean="0"/>
          </a:p>
          <a:p>
            <a:pPr algn="ctr">
              <a:buNone/>
            </a:pPr>
            <a:endParaRPr lang="en-US" b="1" dirty="0" smtClean="0"/>
          </a:p>
          <a:p>
            <a:pPr algn="ctr">
              <a:buNone/>
            </a:pPr>
            <a:r>
              <a:rPr lang="en-US" sz="3600" b="1" dirty="0" smtClean="0"/>
              <a:t>Hydrodynamic models for Real Time Flood Forecasting coupled with weather forecast including Inundation modeling in Indian rivers</a:t>
            </a:r>
          </a:p>
          <a:p>
            <a:endParaRPr lang="en-US" dirty="0"/>
          </a:p>
        </p:txBody>
      </p:sp>
    </p:spTree>
    <p:extLst>
      <p:ext uri="{BB962C8B-B14F-4D97-AF65-F5344CB8AC3E}">
        <p14:creationId xmlns:p14="http://schemas.microsoft.com/office/powerpoint/2010/main" val="3767087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111"/>
            <a:ext cx="8229600" cy="708688"/>
          </a:xfrm>
        </p:spPr>
        <p:txBody>
          <a:bodyPr>
            <a:normAutofit/>
          </a:bodyPr>
          <a:lstStyle/>
          <a:p>
            <a:r>
              <a:rPr lang="en-US" sz="3600" b="1" dirty="0" smtClean="0">
                <a:solidFill>
                  <a:schemeClr val="tx1"/>
                </a:solidFill>
              </a:rPr>
              <a:t>Basin for Study</a:t>
            </a:r>
            <a:endParaRPr lang="en-US" sz="3600" b="1" dirty="0">
              <a:solidFill>
                <a:schemeClr val="tx1"/>
              </a:solidFill>
            </a:endParaRPr>
          </a:p>
        </p:txBody>
      </p:sp>
      <p:sp>
        <p:nvSpPr>
          <p:cNvPr id="3" name="Content Placeholder 2"/>
          <p:cNvSpPr>
            <a:spLocks noGrp="1"/>
          </p:cNvSpPr>
          <p:nvPr>
            <p:ph idx="1"/>
          </p:nvPr>
        </p:nvSpPr>
        <p:spPr>
          <a:xfrm>
            <a:off x="179512" y="1052736"/>
            <a:ext cx="8964488" cy="5184576"/>
          </a:xfrm>
        </p:spPr>
        <p:txBody>
          <a:bodyPr>
            <a:noAutofit/>
          </a:bodyPr>
          <a:lstStyle/>
          <a:p>
            <a:r>
              <a:rPr lang="en-US" sz="2400" b="1" dirty="0" smtClean="0"/>
              <a:t>Ganga upto downstream of confluence of </a:t>
            </a:r>
            <a:r>
              <a:rPr lang="en-US" sz="2400" b="1" dirty="0" err="1" smtClean="0"/>
              <a:t>Ghagra</a:t>
            </a:r>
            <a:r>
              <a:rPr lang="en-US" sz="2400" b="1" dirty="0" smtClean="0"/>
              <a:t> including all tributaries</a:t>
            </a:r>
          </a:p>
          <a:p>
            <a:r>
              <a:rPr lang="en-US" sz="2400" b="1" dirty="0" err="1" smtClean="0"/>
              <a:t>Tapi</a:t>
            </a:r>
            <a:r>
              <a:rPr lang="en-US" sz="2400" b="1" dirty="0" smtClean="0"/>
              <a:t> and </a:t>
            </a:r>
            <a:r>
              <a:rPr lang="en-US" sz="2400" b="1" dirty="0" err="1" smtClean="0">
                <a:latin typeface="+mj-lt"/>
              </a:rPr>
              <a:t>Mahi</a:t>
            </a:r>
            <a:r>
              <a:rPr lang="en-US" sz="2400" b="1" dirty="0" smtClean="0"/>
              <a:t> basin</a:t>
            </a:r>
          </a:p>
          <a:p>
            <a:r>
              <a:rPr lang="en-US" sz="2400" b="1" dirty="0" err="1" smtClean="0"/>
              <a:t>Ganga</a:t>
            </a:r>
            <a:r>
              <a:rPr lang="en-US" sz="2400" b="1" dirty="0" smtClean="0"/>
              <a:t> from d/s confluence of </a:t>
            </a:r>
            <a:r>
              <a:rPr lang="en-US" sz="2400" b="1" dirty="0" err="1" smtClean="0"/>
              <a:t>Ghagra</a:t>
            </a:r>
            <a:r>
              <a:rPr lang="en-US" sz="2400" b="1" dirty="0" smtClean="0"/>
              <a:t> </a:t>
            </a:r>
            <a:r>
              <a:rPr lang="en-US" sz="2400" b="1" dirty="0" err="1" smtClean="0"/>
              <a:t>upto</a:t>
            </a:r>
            <a:r>
              <a:rPr lang="en-US" sz="2400" b="1" dirty="0" smtClean="0"/>
              <a:t> </a:t>
            </a:r>
            <a:r>
              <a:rPr lang="en-US" sz="2400" b="1" dirty="0" err="1" smtClean="0"/>
              <a:t>Farakka</a:t>
            </a:r>
            <a:r>
              <a:rPr lang="en-US" sz="2400" b="1" dirty="0" smtClean="0"/>
              <a:t> (including all tributaries)</a:t>
            </a:r>
          </a:p>
          <a:p>
            <a:r>
              <a:rPr lang="en-US" sz="2400" b="1" dirty="0" smtClean="0"/>
              <a:t>Subarnarekha &amp;</a:t>
            </a:r>
            <a:r>
              <a:rPr lang="en-US" sz="2400" b="1" dirty="0" err="1" smtClean="0"/>
              <a:t>Burhabalanga</a:t>
            </a:r>
            <a:endParaRPr lang="en-US" sz="2400" b="1" dirty="0" smtClean="0"/>
          </a:p>
          <a:p>
            <a:r>
              <a:rPr lang="en-US" sz="2400" b="1" dirty="0" smtClean="0"/>
              <a:t>Brahmaputra </a:t>
            </a:r>
            <a:r>
              <a:rPr lang="en-US" sz="2400" b="1" dirty="0" err="1" smtClean="0"/>
              <a:t>upto</a:t>
            </a:r>
            <a:r>
              <a:rPr lang="en-US" sz="2400" b="1" dirty="0" smtClean="0"/>
              <a:t> downstream of confluence of </a:t>
            </a:r>
            <a:r>
              <a:rPr lang="en-US" sz="2400" b="1" dirty="0" err="1" smtClean="0"/>
              <a:t>Subansiri</a:t>
            </a:r>
            <a:r>
              <a:rPr lang="en-US" sz="2400" b="1" dirty="0" smtClean="0"/>
              <a:t> including all tributaries</a:t>
            </a:r>
          </a:p>
          <a:p>
            <a:r>
              <a:rPr lang="en-US" sz="2400" b="1" dirty="0" smtClean="0"/>
              <a:t>Mahanadi (including all tributaries)</a:t>
            </a:r>
          </a:p>
          <a:p>
            <a:r>
              <a:rPr lang="en-US" sz="2400" b="1" dirty="0" smtClean="0"/>
              <a:t>Brahmaputra d/s of confluence of </a:t>
            </a:r>
            <a:r>
              <a:rPr lang="en-US" sz="2400" b="1" dirty="0" err="1" smtClean="0"/>
              <a:t>Subansiri</a:t>
            </a:r>
            <a:r>
              <a:rPr lang="en-US" sz="2400" b="1" dirty="0" smtClean="0"/>
              <a:t> including all tributaries</a:t>
            </a:r>
          </a:p>
          <a:p>
            <a:r>
              <a:rPr lang="en-US" sz="2400" b="1" dirty="0" smtClean="0"/>
              <a:t>Godavari(including all tributaries)</a:t>
            </a:r>
            <a:endParaRPr lang="en-US" sz="2400" b="1" dirty="0"/>
          </a:p>
        </p:txBody>
      </p:sp>
    </p:spTree>
    <p:extLst>
      <p:ext uri="{BB962C8B-B14F-4D97-AF65-F5344CB8AC3E}">
        <p14:creationId xmlns:p14="http://schemas.microsoft.com/office/powerpoint/2010/main" val="2289594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636680"/>
          </a:xfrm>
        </p:spPr>
        <p:txBody>
          <a:bodyPr>
            <a:normAutofit/>
          </a:bodyPr>
          <a:lstStyle/>
          <a:p>
            <a:r>
              <a:rPr lang="en-US" sz="3600" b="1" dirty="0" smtClean="0">
                <a:solidFill>
                  <a:schemeClr val="tx1"/>
                </a:solidFill>
              </a:rPr>
              <a:t>Scope of the Consultancy</a:t>
            </a:r>
            <a:endParaRPr lang="en-US" sz="3600" dirty="0">
              <a:solidFill>
                <a:schemeClr val="tx1"/>
              </a:solidFill>
            </a:endParaRPr>
          </a:p>
        </p:txBody>
      </p:sp>
      <p:sp>
        <p:nvSpPr>
          <p:cNvPr id="3" name="Content Placeholder 2"/>
          <p:cNvSpPr>
            <a:spLocks noGrp="1"/>
          </p:cNvSpPr>
          <p:nvPr>
            <p:ph idx="1"/>
          </p:nvPr>
        </p:nvSpPr>
        <p:spPr>
          <a:xfrm>
            <a:off x="251520" y="980728"/>
            <a:ext cx="8305800" cy="5400600"/>
          </a:xfrm>
        </p:spPr>
        <p:txBody>
          <a:bodyPr>
            <a:noAutofit/>
          </a:bodyPr>
          <a:lstStyle/>
          <a:p>
            <a:pPr marL="914400" indent="-914400" algn="just">
              <a:buNone/>
            </a:pPr>
            <a:r>
              <a:rPr lang="en-US" sz="2400" dirty="0" smtClean="0">
                <a:latin typeface="+mj-lt"/>
              </a:rPr>
              <a:t> </a:t>
            </a:r>
            <a:r>
              <a:rPr lang="en-IN" sz="2400" b="1" dirty="0" smtClean="0">
                <a:latin typeface="+mj-lt"/>
              </a:rPr>
              <a:t>Phase I- </a:t>
            </a:r>
            <a:r>
              <a:rPr lang="en-IN" sz="2400" dirty="0" smtClean="0">
                <a:latin typeface="+mj-lt"/>
              </a:rPr>
              <a:t>Development of the comprehensive model/ suite of models for, creation of online inundation map library, real time flood forecasting (level/ Inflow/inundation maps) including integration of models with input data, creation of dissemination web based GIS portal and dissemination of model output in defined platform. (15 months)</a:t>
            </a:r>
          </a:p>
          <a:p>
            <a:pPr marL="914400" indent="-914400" algn="just">
              <a:buNone/>
            </a:pPr>
            <a:endParaRPr lang="en-IN" sz="2400" dirty="0">
              <a:latin typeface="+mj-lt"/>
            </a:endParaRPr>
          </a:p>
          <a:p>
            <a:pPr marL="1255713" indent="-1255713" algn="just">
              <a:buNone/>
            </a:pPr>
            <a:r>
              <a:rPr lang="en-IN" sz="2400" b="1" dirty="0" smtClean="0">
                <a:latin typeface="+mj-lt"/>
              </a:rPr>
              <a:t>Phase II- </a:t>
            </a:r>
            <a:r>
              <a:rPr lang="en-IN" sz="2400" dirty="0" smtClean="0">
                <a:latin typeface="+mj-lt"/>
              </a:rPr>
              <a:t>Maintenance, updating and Running of the model in real time during warranty period of 2 years.</a:t>
            </a:r>
          </a:p>
          <a:p>
            <a:pPr marL="914400" indent="-914400" algn="just">
              <a:buNone/>
            </a:pPr>
            <a:endParaRPr lang="en-IN" sz="2400" dirty="0" smtClean="0">
              <a:latin typeface="+mj-lt"/>
            </a:endParaRPr>
          </a:p>
          <a:p>
            <a:pPr marL="1433513" indent="-1433513" algn="just">
              <a:buNone/>
            </a:pPr>
            <a:r>
              <a:rPr lang="en-US" sz="2400" b="1" dirty="0" err="1" smtClean="0">
                <a:latin typeface="+mj-lt"/>
              </a:rPr>
              <a:t>PhaseIII</a:t>
            </a:r>
            <a:r>
              <a:rPr lang="en-US" sz="2400" b="1" dirty="0" smtClean="0">
                <a:latin typeface="+mj-lt"/>
              </a:rPr>
              <a:t>- </a:t>
            </a:r>
            <a:r>
              <a:rPr lang="en-US" sz="2400" dirty="0" smtClean="0">
                <a:latin typeface="+mj-lt"/>
              </a:rPr>
              <a:t>Providing comprehensive Annual Maintenance, updating and Running of the model in real time for period of 3 years after warranty.</a:t>
            </a:r>
          </a:p>
          <a:p>
            <a:pPr algn="just">
              <a:buNone/>
            </a:pPr>
            <a:endParaRPr lang="en-US" sz="2400" dirty="0">
              <a:latin typeface="+mj-lt"/>
            </a:endParaRPr>
          </a:p>
        </p:txBody>
      </p:sp>
    </p:spTree>
    <p:extLst>
      <p:ext uri="{BB962C8B-B14F-4D97-AF65-F5344CB8AC3E}">
        <p14:creationId xmlns:p14="http://schemas.microsoft.com/office/powerpoint/2010/main" val="3410545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229600" cy="487362"/>
          </a:xfrm>
        </p:spPr>
        <p:txBody>
          <a:bodyPr>
            <a:noAutofit/>
          </a:bodyPr>
          <a:lstStyle/>
          <a:p>
            <a:r>
              <a:rPr lang="en-US" sz="3600" b="1" dirty="0" smtClean="0">
                <a:solidFill>
                  <a:schemeClr val="tx1"/>
                </a:solidFill>
              </a:rPr>
              <a:t>Objectives of consultancy</a:t>
            </a:r>
            <a:endParaRPr lang="en-US" sz="3600" dirty="0">
              <a:solidFill>
                <a:schemeClr val="tx1"/>
              </a:solidFill>
            </a:endParaRPr>
          </a:p>
        </p:txBody>
      </p:sp>
      <p:sp>
        <p:nvSpPr>
          <p:cNvPr id="3" name="Content Placeholder 2"/>
          <p:cNvSpPr>
            <a:spLocks noGrp="1"/>
          </p:cNvSpPr>
          <p:nvPr>
            <p:ph idx="1"/>
          </p:nvPr>
        </p:nvSpPr>
        <p:spPr>
          <a:xfrm>
            <a:off x="395536" y="836712"/>
            <a:ext cx="8382000" cy="5760640"/>
          </a:xfrm>
        </p:spPr>
        <p:txBody>
          <a:bodyPr>
            <a:noAutofit/>
          </a:bodyPr>
          <a:lstStyle/>
          <a:p>
            <a:pPr algn="just"/>
            <a:r>
              <a:rPr lang="en-US" sz="2000" dirty="0" smtClean="0">
                <a:latin typeface="+mj-lt"/>
              </a:rPr>
              <a:t>To develop, calibrate and operate comprehensive model/ suite of models for real time flood forecasting.</a:t>
            </a:r>
          </a:p>
          <a:p>
            <a:pPr algn="just"/>
            <a:r>
              <a:rPr lang="en-US" sz="2000" dirty="0" smtClean="0">
                <a:latin typeface="+mj-lt"/>
              </a:rPr>
              <a:t>To create Inundation map library for various return periods of rainfall events/ flood events including different scenarios of embankment breach at identified vulnerable location.</a:t>
            </a:r>
          </a:p>
          <a:p>
            <a:pPr algn="just"/>
            <a:r>
              <a:rPr lang="en-US" sz="2000" dirty="0" smtClean="0">
                <a:latin typeface="+mj-lt"/>
              </a:rPr>
              <a:t>To integrate all processes for data management, forecast models and dissemination methodology etc., in a single system in GIS environment to run models and generate forecast in fully automatic mode for short term period (3 days or more)with desired accuracy.</a:t>
            </a:r>
          </a:p>
          <a:p>
            <a:pPr lvl="0" algn="just"/>
            <a:r>
              <a:rPr lang="en-US" sz="2000" dirty="0" smtClean="0">
                <a:latin typeface="+mj-lt"/>
              </a:rPr>
              <a:t>To develop web based </a:t>
            </a:r>
            <a:r>
              <a:rPr lang="en-IN" sz="2000" dirty="0" smtClean="0">
                <a:latin typeface="+mj-lt"/>
              </a:rPr>
              <a:t>Integrated Flood Warning System with customized GIS tool for real time dissemination of forecast, inundation map, inundation maps library including development of dashboard for query based generation flood warning/flood inundation maps for all stakeholders. </a:t>
            </a:r>
            <a:endParaRPr lang="en-US" sz="2000" dirty="0" smtClean="0">
              <a:latin typeface="+mj-lt"/>
            </a:endParaRPr>
          </a:p>
          <a:p>
            <a:pPr lvl="0" algn="just"/>
            <a:r>
              <a:rPr lang="en-IN" sz="2000" dirty="0" smtClean="0">
                <a:latin typeface="+mj-lt"/>
              </a:rPr>
              <a:t>Development of interface for real-time display of results of flood warning system on India-WRIS/ e-SWIS site for disseminating the forecast/inundation maps.</a:t>
            </a:r>
            <a:endParaRPr lang="en-US" sz="2000" dirty="0" smtClean="0">
              <a:latin typeface="+mj-lt"/>
            </a:endParaRPr>
          </a:p>
          <a:p>
            <a:pPr lvl="0" algn="just"/>
            <a:r>
              <a:rPr lang="en-US" sz="2000" dirty="0" smtClean="0">
                <a:latin typeface="+mj-lt"/>
              </a:rPr>
              <a:t>Training and Capacity building.</a:t>
            </a:r>
            <a:endParaRPr lang="en-US" sz="2000" dirty="0">
              <a:latin typeface="+mj-lt"/>
            </a:endParaRPr>
          </a:p>
        </p:txBody>
      </p:sp>
    </p:spTree>
    <p:extLst>
      <p:ext uri="{BB962C8B-B14F-4D97-AF65-F5344CB8AC3E}">
        <p14:creationId xmlns:p14="http://schemas.microsoft.com/office/powerpoint/2010/main" val="967945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143000"/>
          </a:xfrm>
        </p:spPr>
        <p:txBody>
          <a:bodyPr/>
          <a:lstStyle/>
          <a:p>
            <a:pPr algn="ctr"/>
            <a:r>
              <a:rPr lang="en-US" b="1" dirty="0">
                <a:solidFill>
                  <a:schemeClr val="tx1"/>
                </a:solidFill>
              </a:rPr>
              <a:t>River Basin Planning</a:t>
            </a:r>
          </a:p>
        </p:txBody>
      </p:sp>
    </p:spTree>
    <p:extLst>
      <p:ext uri="{BB962C8B-B14F-4D97-AF65-F5344CB8AC3E}">
        <p14:creationId xmlns:p14="http://schemas.microsoft.com/office/powerpoint/2010/main" val="3117228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a:xfrm>
            <a:off x="323528" y="692696"/>
            <a:ext cx="8496944" cy="5832648"/>
            <a:chOff x="0" y="0"/>
            <a:chExt cx="6716232" cy="3994931"/>
          </a:xfrm>
        </p:grpSpPr>
        <p:sp>
          <p:nvSpPr>
            <p:cNvPr id="5" name="Rectangle 4"/>
            <p:cNvSpPr/>
            <p:nvPr/>
          </p:nvSpPr>
          <p:spPr>
            <a:xfrm>
              <a:off x="1" y="0"/>
              <a:ext cx="2133979" cy="943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IN" sz="2000" b="1" kern="1200" dirty="0">
                  <a:solidFill>
                    <a:srgbClr val="FFFFFF"/>
                  </a:solidFill>
                  <a:effectLst/>
                  <a:ea typeface="Times New Roman"/>
                  <a:cs typeface="Times New Roman"/>
                </a:rPr>
                <a:t>NWIC</a:t>
              </a:r>
              <a:endParaRPr lang="en-IN" sz="2000" dirty="0">
                <a:effectLst/>
                <a:latin typeface="Times New Roman"/>
                <a:ea typeface="Times New Roman"/>
              </a:endParaRPr>
            </a:p>
            <a:p>
              <a:pPr marL="0" marR="0" algn="ctr">
                <a:spcBef>
                  <a:spcPts val="0"/>
                </a:spcBef>
                <a:spcAft>
                  <a:spcPts val="0"/>
                </a:spcAft>
              </a:pPr>
              <a:r>
                <a:rPr lang="en-IN" sz="2000" b="1" kern="1200" dirty="0">
                  <a:solidFill>
                    <a:srgbClr val="FFFFFF"/>
                  </a:solidFill>
                  <a:effectLst/>
                  <a:ea typeface="Times New Roman"/>
                  <a:cs typeface="Times New Roman"/>
                </a:rPr>
                <a:t>Modelling centre</a:t>
              </a:r>
              <a:endParaRPr lang="en-IN" sz="2000" dirty="0">
                <a:effectLst/>
                <a:latin typeface="Times New Roman"/>
                <a:ea typeface="Times New Roman"/>
              </a:endParaRPr>
            </a:p>
          </p:txBody>
        </p:sp>
        <p:sp>
          <p:nvSpPr>
            <p:cNvPr id="6" name="Rectangle 5"/>
            <p:cNvSpPr/>
            <p:nvPr/>
          </p:nvSpPr>
          <p:spPr>
            <a:xfrm>
              <a:off x="0" y="2319297"/>
              <a:ext cx="2133979" cy="104680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IN" sz="2000" b="1" kern="1200" dirty="0">
                  <a:solidFill>
                    <a:srgbClr val="17365D"/>
                  </a:solidFill>
                  <a:effectLst/>
                  <a:ea typeface="Times New Roman"/>
                  <a:cs typeface="Times New Roman"/>
                </a:rPr>
                <a:t>CWC Regional</a:t>
              </a:r>
              <a:endParaRPr lang="en-IN" sz="2000" dirty="0">
                <a:effectLst/>
                <a:latin typeface="Times New Roman"/>
                <a:ea typeface="Times New Roman"/>
              </a:endParaRPr>
            </a:p>
            <a:p>
              <a:pPr marL="0" marR="0" algn="ctr">
                <a:spcBef>
                  <a:spcPts val="0"/>
                </a:spcBef>
                <a:spcAft>
                  <a:spcPts val="0"/>
                </a:spcAft>
              </a:pPr>
              <a:r>
                <a:rPr lang="en-IN" sz="2000" b="1" kern="1200" dirty="0">
                  <a:solidFill>
                    <a:srgbClr val="17365D"/>
                  </a:solidFill>
                  <a:effectLst/>
                  <a:ea typeface="Times New Roman"/>
                  <a:cs typeface="Times New Roman"/>
                </a:rPr>
                <a:t>Modelling Centre</a:t>
              </a:r>
              <a:endParaRPr lang="en-IN" sz="2000" dirty="0">
                <a:effectLst/>
                <a:latin typeface="Times New Roman"/>
                <a:ea typeface="Times New Roman"/>
              </a:endParaRPr>
            </a:p>
          </p:txBody>
        </p:sp>
        <p:cxnSp>
          <p:nvCxnSpPr>
            <p:cNvPr id="7" name="Straight Arrow Connector 6"/>
            <p:cNvCxnSpPr>
              <a:stCxn id="5" idx="2"/>
              <a:endCxn id="6" idx="0"/>
            </p:cNvCxnSpPr>
            <p:nvPr/>
          </p:nvCxnSpPr>
          <p:spPr>
            <a:xfrm flipH="1">
              <a:off x="1066990" y="943248"/>
              <a:ext cx="1" cy="137604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TextBox 10"/>
            <p:cNvSpPr txBox="1"/>
            <p:nvPr/>
          </p:nvSpPr>
          <p:spPr>
            <a:xfrm rot="16200000">
              <a:off x="791029" y="1209603"/>
              <a:ext cx="1366939" cy="832993"/>
            </a:xfrm>
            <a:prstGeom prst="rect">
              <a:avLst/>
            </a:prstGeom>
            <a:noFill/>
          </p:spPr>
          <p:txBody>
            <a:bodyPr wrap="square" rtlCol="0">
              <a:noAutofit/>
            </a:bodyPr>
            <a:lstStyle/>
            <a:p>
              <a:pPr marL="0" marR="0" algn="ctr">
                <a:spcBef>
                  <a:spcPts val="0"/>
                </a:spcBef>
                <a:spcAft>
                  <a:spcPts val="0"/>
                </a:spcAft>
              </a:pPr>
              <a:r>
                <a:rPr lang="en-IN" sz="1600" b="1" kern="1200" dirty="0">
                  <a:solidFill>
                    <a:srgbClr val="000000"/>
                  </a:solidFill>
                  <a:effectLst/>
                  <a:latin typeface="Calibri"/>
                  <a:ea typeface="Times New Roman"/>
                  <a:cs typeface="Times New Roman"/>
                </a:rPr>
                <a:t>Model scenarios</a:t>
              </a:r>
              <a:endParaRPr lang="en-IN" sz="1600" b="1" dirty="0">
                <a:effectLst/>
                <a:latin typeface="Times New Roman"/>
                <a:ea typeface="Times New Roman"/>
              </a:endParaRPr>
            </a:p>
          </p:txBody>
        </p:sp>
        <p:sp>
          <p:nvSpPr>
            <p:cNvPr id="9" name="Rectangle 8"/>
            <p:cNvSpPr/>
            <p:nvPr/>
          </p:nvSpPr>
          <p:spPr>
            <a:xfrm>
              <a:off x="4582253" y="1635086"/>
              <a:ext cx="2133979" cy="2359845"/>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IN" sz="2000" b="1" kern="1200" dirty="0">
                  <a:solidFill>
                    <a:srgbClr val="17365D"/>
                  </a:solidFill>
                  <a:effectLst/>
                  <a:ea typeface="Times New Roman"/>
                  <a:cs typeface="Times New Roman"/>
                </a:rPr>
                <a:t>State Data Centre</a:t>
              </a:r>
              <a:endParaRPr lang="en-IN" sz="2000" dirty="0">
                <a:effectLst/>
                <a:latin typeface="Times New Roman"/>
                <a:ea typeface="Times New Roman"/>
              </a:endParaRPr>
            </a:p>
            <a:p>
              <a:pPr marL="0" marR="0" algn="ctr">
                <a:spcBef>
                  <a:spcPts val="0"/>
                </a:spcBef>
                <a:spcAft>
                  <a:spcPts val="0"/>
                </a:spcAft>
              </a:pPr>
              <a:r>
                <a:rPr lang="en-IN" sz="2000" b="1" kern="1200" dirty="0">
                  <a:solidFill>
                    <a:srgbClr val="17365D"/>
                  </a:solidFill>
                  <a:effectLst/>
                  <a:ea typeface="Times New Roman"/>
                  <a:cs typeface="Times New Roman"/>
                </a:rPr>
                <a:t>Modelling Unit</a:t>
              </a:r>
              <a:endParaRPr lang="en-IN" sz="2000" dirty="0">
                <a:effectLst/>
                <a:latin typeface="Times New Roman"/>
                <a:ea typeface="Times New Roman"/>
              </a:endParaRPr>
            </a:p>
            <a:p>
              <a:pPr marL="0" marR="0" algn="ctr">
                <a:spcBef>
                  <a:spcPts val="0"/>
                </a:spcBef>
                <a:spcAft>
                  <a:spcPts val="0"/>
                </a:spcAft>
              </a:pPr>
              <a:r>
                <a:rPr lang="en-IN" sz="2000" kern="1200" dirty="0">
                  <a:solidFill>
                    <a:srgbClr val="17365D"/>
                  </a:solidFill>
                  <a:effectLst/>
                  <a:ea typeface="Times New Roman"/>
                  <a:cs typeface="Times New Roman"/>
                </a:rPr>
                <a:t>Running additional scenarios, if required</a:t>
              </a:r>
              <a:endParaRPr lang="en-IN" sz="2000" dirty="0">
                <a:effectLst/>
                <a:latin typeface="Times New Roman"/>
                <a:ea typeface="Times New Roman"/>
              </a:endParaRPr>
            </a:p>
          </p:txBody>
        </p:sp>
        <p:cxnSp>
          <p:nvCxnSpPr>
            <p:cNvPr id="10" name="Straight Arrow Connector 9"/>
            <p:cNvCxnSpPr>
              <a:stCxn id="6" idx="3"/>
              <a:endCxn id="9" idx="1"/>
            </p:cNvCxnSpPr>
            <p:nvPr/>
          </p:nvCxnSpPr>
          <p:spPr>
            <a:xfrm flipV="1">
              <a:off x="2133979" y="2815009"/>
              <a:ext cx="2448273" cy="276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TextBox 14"/>
            <p:cNvSpPr txBox="1"/>
            <p:nvPr/>
          </p:nvSpPr>
          <p:spPr>
            <a:xfrm>
              <a:off x="2566028" y="1995803"/>
              <a:ext cx="1832529" cy="763272"/>
            </a:xfrm>
            <a:prstGeom prst="rect">
              <a:avLst/>
            </a:prstGeom>
            <a:noFill/>
          </p:spPr>
          <p:txBody>
            <a:bodyPr wrap="square" rtlCol="0">
              <a:noAutofit/>
            </a:bodyPr>
            <a:lstStyle/>
            <a:p>
              <a:pPr marL="0" marR="0" algn="ctr">
                <a:spcBef>
                  <a:spcPts val="0"/>
                </a:spcBef>
                <a:spcAft>
                  <a:spcPts val="0"/>
                </a:spcAft>
              </a:pPr>
              <a:endParaRPr lang="en-IN" sz="1000" kern="1200" dirty="0" smtClean="0">
                <a:solidFill>
                  <a:srgbClr val="000000"/>
                </a:solidFill>
                <a:effectLst/>
                <a:latin typeface="Calibri"/>
                <a:ea typeface="Times New Roman"/>
                <a:cs typeface="Times New Roman"/>
              </a:endParaRPr>
            </a:p>
            <a:p>
              <a:pPr marL="0" marR="0" algn="ctr">
                <a:spcBef>
                  <a:spcPts val="0"/>
                </a:spcBef>
                <a:spcAft>
                  <a:spcPts val="0"/>
                </a:spcAft>
              </a:pPr>
              <a:endParaRPr lang="en-IN" sz="1000" dirty="0">
                <a:solidFill>
                  <a:srgbClr val="000000"/>
                </a:solidFill>
                <a:latin typeface="Calibri"/>
                <a:ea typeface="Times New Roman"/>
                <a:cs typeface="Times New Roman"/>
              </a:endParaRPr>
            </a:p>
            <a:p>
              <a:pPr marL="0" marR="0" algn="ctr">
                <a:spcBef>
                  <a:spcPts val="0"/>
                </a:spcBef>
                <a:spcAft>
                  <a:spcPts val="0"/>
                </a:spcAft>
              </a:pPr>
              <a:endParaRPr lang="en-IN" sz="1000" kern="1200" dirty="0" smtClean="0">
                <a:solidFill>
                  <a:srgbClr val="000000"/>
                </a:solidFill>
                <a:effectLst/>
                <a:latin typeface="Calibri"/>
                <a:ea typeface="Times New Roman"/>
                <a:cs typeface="Times New Roman"/>
              </a:endParaRPr>
            </a:p>
            <a:p>
              <a:pPr marL="0" marR="0" algn="ctr">
                <a:spcBef>
                  <a:spcPts val="0"/>
                </a:spcBef>
                <a:spcAft>
                  <a:spcPts val="0"/>
                </a:spcAft>
              </a:pPr>
              <a:r>
                <a:rPr lang="en-IN" b="1" kern="1200" dirty="0" smtClean="0">
                  <a:solidFill>
                    <a:srgbClr val="000000"/>
                  </a:solidFill>
                  <a:effectLst/>
                  <a:latin typeface="Calibri"/>
                  <a:ea typeface="Times New Roman"/>
                  <a:cs typeface="Times New Roman"/>
                </a:rPr>
                <a:t>Model </a:t>
              </a:r>
              <a:r>
                <a:rPr lang="en-IN" b="1" kern="1200" dirty="0">
                  <a:solidFill>
                    <a:srgbClr val="000000"/>
                  </a:solidFill>
                  <a:effectLst/>
                  <a:latin typeface="Calibri"/>
                  <a:ea typeface="Times New Roman"/>
                  <a:cs typeface="Times New Roman"/>
                </a:rPr>
                <a:t>scenarios advisory</a:t>
              </a:r>
              <a:endParaRPr lang="en-IN" sz="2800" b="1" dirty="0">
                <a:effectLst/>
                <a:latin typeface="Times New Roman"/>
                <a:ea typeface="Times New Roman"/>
              </a:endParaRPr>
            </a:p>
          </p:txBody>
        </p:sp>
      </p:grpSp>
    </p:spTree>
    <p:extLst>
      <p:ext uri="{BB962C8B-B14F-4D97-AF65-F5344CB8AC3E}">
        <p14:creationId xmlns:p14="http://schemas.microsoft.com/office/powerpoint/2010/main" val="232285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229600" cy="576064"/>
          </a:xfrm>
        </p:spPr>
        <p:txBody>
          <a:bodyPr>
            <a:normAutofit fontScale="90000"/>
          </a:bodyPr>
          <a:lstStyle/>
          <a:p>
            <a:r>
              <a:rPr lang="en-US" b="1" dirty="0" smtClean="0">
                <a:solidFill>
                  <a:schemeClr val="tx1"/>
                </a:solidFill>
              </a:rPr>
              <a:t>Basin for Study</a:t>
            </a:r>
            <a:endParaRPr lang="en-US" b="1" dirty="0">
              <a:solidFill>
                <a:schemeClr val="tx1"/>
              </a:solidFill>
            </a:endParaRPr>
          </a:p>
        </p:txBody>
      </p:sp>
      <p:pic>
        <p:nvPicPr>
          <p:cNvPr id="4" name="Picture 3"/>
          <p:cNvPicPr/>
          <p:nvPr/>
        </p:nvPicPr>
        <p:blipFill>
          <a:blip r:embed="rId2"/>
          <a:srcRect/>
          <a:stretch>
            <a:fillRect/>
          </a:stretch>
        </p:blipFill>
        <p:spPr bwMode="auto">
          <a:xfrm>
            <a:off x="3707904" y="476672"/>
            <a:ext cx="5184576" cy="6381328"/>
          </a:xfrm>
          <a:prstGeom prst="rect">
            <a:avLst/>
          </a:prstGeom>
          <a:noFill/>
          <a:ln w="9525">
            <a:noFill/>
            <a:miter lim="800000"/>
            <a:headEnd/>
            <a:tailEnd/>
          </a:ln>
        </p:spPr>
      </p:pic>
      <p:sp>
        <p:nvSpPr>
          <p:cNvPr id="5" name="Content Placeholder 4"/>
          <p:cNvSpPr>
            <a:spLocks noGrp="1"/>
          </p:cNvSpPr>
          <p:nvPr>
            <p:ph idx="1"/>
          </p:nvPr>
        </p:nvSpPr>
        <p:spPr>
          <a:xfrm>
            <a:off x="0" y="1268760"/>
            <a:ext cx="3707904" cy="3168352"/>
          </a:xfrm>
        </p:spPr>
        <p:txBody>
          <a:bodyPr>
            <a:noAutofit/>
          </a:bodyPr>
          <a:lstStyle/>
          <a:p>
            <a:pPr marL="0" indent="0" algn="just">
              <a:buNone/>
            </a:pPr>
            <a:r>
              <a:rPr lang="en-IN" sz="2400" dirty="0"/>
              <a:t>Central water Commission has divided the country into 20 rivers basins comprising 12 major and 8 composite river basins </a:t>
            </a:r>
            <a:endParaRPr lang="en-US" sz="1600" dirty="0"/>
          </a:p>
        </p:txBody>
      </p:sp>
    </p:spTree>
    <p:extLst>
      <p:ext uri="{BB962C8B-B14F-4D97-AF65-F5344CB8AC3E}">
        <p14:creationId xmlns:p14="http://schemas.microsoft.com/office/powerpoint/2010/main" val="311318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13963661"/>
              </p:ext>
            </p:extLst>
          </p:nvPr>
        </p:nvGraphicFramePr>
        <p:xfrm>
          <a:off x="0" y="764704"/>
          <a:ext cx="9176360" cy="5877272"/>
        </p:xfrm>
        <a:graphic>
          <a:graphicData uri="http://schemas.openxmlformats.org/drawingml/2006/table">
            <a:tbl>
              <a:tblPr>
                <a:tableStyleId>{5C22544A-7EE6-4342-B048-85BDC9FD1C3A}</a:tableStyleId>
              </a:tblPr>
              <a:tblGrid>
                <a:gridCol w="6323737"/>
                <a:gridCol w="1755461"/>
                <a:gridCol w="1097162"/>
              </a:tblGrid>
              <a:tr h="1395602">
                <a:tc>
                  <a:txBody>
                    <a:bodyPr/>
                    <a:lstStyle/>
                    <a:p>
                      <a:pPr marL="0" marR="0" algn="just">
                        <a:lnSpc>
                          <a:spcPct val="115000"/>
                        </a:lnSpc>
                        <a:spcBef>
                          <a:spcPts val="0"/>
                        </a:spcBef>
                        <a:spcAft>
                          <a:spcPts val="0"/>
                        </a:spcAft>
                      </a:pPr>
                      <a:r>
                        <a:rPr lang="en-US" sz="2400" dirty="0">
                          <a:effectLst/>
                        </a:rPr>
                        <a:t>River Basin</a:t>
                      </a:r>
                      <a:endParaRPr lang="en-IN" sz="2400" dirty="0">
                        <a:solidFill>
                          <a:srgbClr val="000000"/>
                        </a:solidFill>
                        <a:effectLst/>
                        <a:latin typeface="Times New Roman"/>
                        <a:ea typeface="Times New Roman"/>
                      </a:endParaRPr>
                    </a:p>
                  </a:txBody>
                  <a:tcPr marL="27305" marR="27305" marT="0" marB="0"/>
                </a:tc>
                <a:tc>
                  <a:txBody>
                    <a:bodyPr/>
                    <a:lstStyle/>
                    <a:p>
                      <a:pPr marL="0" marR="0" algn="just">
                        <a:lnSpc>
                          <a:spcPct val="115000"/>
                        </a:lnSpc>
                        <a:spcBef>
                          <a:spcPts val="0"/>
                        </a:spcBef>
                        <a:spcAft>
                          <a:spcPts val="0"/>
                        </a:spcAft>
                      </a:pPr>
                      <a:r>
                        <a:rPr lang="en-US" sz="2400">
                          <a:effectLst/>
                        </a:rPr>
                        <a:t>Catchment area (Sq.Km)</a:t>
                      </a:r>
                      <a:endParaRPr lang="en-IN" sz="2400">
                        <a:solidFill>
                          <a:srgbClr val="000000"/>
                        </a:solidFill>
                        <a:effectLst/>
                        <a:latin typeface="Times New Roman"/>
                        <a:ea typeface="Times New Roman"/>
                      </a:endParaRPr>
                    </a:p>
                  </a:txBody>
                  <a:tcPr marL="27305" marR="27305" marT="0" marB="0"/>
                </a:tc>
                <a:tc>
                  <a:txBody>
                    <a:bodyPr/>
                    <a:lstStyle/>
                    <a:p>
                      <a:pPr marL="0" marR="0" algn="just">
                        <a:lnSpc>
                          <a:spcPct val="115000"/>
                        </a:lnSpc>
                        <a:spcBef>
                          <a:spcPts val="0"/>
                        </a:spcBef>
                        <a:spcAft>
                          <a:spcPts val="0"/>
                        </a:spcAft>
                      </a:pPr>
                      <a:r>
                        <a:rPr lang="en-US" sz="2400">
                          <a:effectLst/>
                        </a:rPr>
                        <a:t>Package </a:t>
                      </a:r>
                      <a:endParaRPr lang="en-IN" sz="2400">
                        <a:solidFill>
                          <a:srgbClr val="000000"/>
                        </a:solidFill>
                        <a:effectLst/>
                        <a:latin typeface="Times New Roman"/>
                        <a:ea typeface="Times New Roman"/>
                      </a:endParaRPr>
                    </a:p>
                  </a:txBody>
                  <a:tcPr marL="27305" marR="27305" marT="0" marB="0"/>
                </a:tc>
              </a:tr>
              <a:tr h="445161">
                <a:tc>
                  <a:txBody>
                    <a:bodyPr/>
                    <a:lstStyle/>
                    <a:p>
                      <a:pPr marL="0" marR="0" algn="just">
                        <a:lnSpc>
                          <a:spcPct val="115000"/>
                        </a:lnSpc>
                        <a:spcBef>
                          <a:spcPts val="0"/>
                        </a:spcBef>
                        <a:spcAft>
                          <a:spcPts val="0"/>
                        </a:spcAft>
                      </a:pPr>
                      <a:r>
                        <a:rPr lang="en-US" sz="2400" dirty="0">
                          <a:effectLst/>
                        </a:rPr>
                        <a:t>Indus</a:t>
                      </a:r>
                      <a:endParaRPr lang="en-IN" sz="2400" dirty="0">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400" dirty="0">
                          <a:effectLst/>
                        </a:rPr>
                        <a:t>321289</a:t>
                      </a:r>
                      <a:endParaRPr lang="en-IN" sz="2400" dirty="0">
                        <a:solidFill>
                          <a:srgbClr val="000000"/>
                        </a:solidFill>
                        <a:effectLst/>
                        <a:latin typeface="Times New Roman"/>
                        <a:ea typeface="Times New Roman"/>
                      </a:endParaRPr>
                    </a:p>
                  </a:txBody>
                  <a:tcPr marL="27305" marR="27305" marT="0" marB="0"/>
                </a:tc>
                <a:tc>
                  <a:txBody>
                    <a:bodyPr/>
                    <a:lstStyle/>
                    <a:p>
                      <a:pPr marL="0" marR="0" algn="ctr">
                        <a:lnSpc>
                          <a:spcPct val="115000"/>
                        </a:lnSpc>
                        <a:spcBef>
                          <a:spcPts val="0"/>
                        </a:spcBef>
                        <a:spcAft>
                          <a:spcPts val="0"/>
                        </a:spcAft>
                      </a:pPr>
                      <a:r>
                        <a:rPr lang="en-US" sz="2400">
                          <a:effectLst/>
                        </a:rPr>
                        <a:t>I</a:t>
                      </a:r>
                      <a:endParaRPr lang="en-IN" sz="2400">
                        <a:solidFill>
                          <a:srgbClr val="000000"/>
                        </a:solidFill>
                        <a:effectLst/>
                        <a:latin typeface="Times New Roman"/>
                        <a:ea typeface="Times New Roman"/>
                      </a:endParaRPr>
                    </a:p>
                  </a:txBody>
                  <a:tcPr marL="27305" marR="27305" marT="0" marB="0"/>
                </a:tc>
              </a:tr>
              <a:tr h="445161">
                <a:tc>
                  <a:txBody>
                    <a:bodyPr/>
                    <a:lstStyle/>
                    <a:p>
                      <a:pPr marL="0" marR="0" algn="just">
                        <a:lnSpc>
                          <a:spcPct val="115000"/>
                        </a:lnSpc>
                        <a:spcBef>
                          <a:spcPts val="0"/>
                        </a:spcBef>
                        <a:spcAft>
                          <a:spcPts val="0"/>
                        </a:spcAft>
                      </a:pPr>
                      <a:r>
                        <a:rPr lang="en-US" sz="2400">
                          <a:effectLst/>
                        </a:rPr>
                        <a:t>Brahmaputra-Meghna</a:t>
                      </a:r>
                      <a:endParaRPr lang="en-IN" sz="2400">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400" dirty="0">
                          <a:effectLst/>
                        </a:rPr>
                        <a:t> </a:t>
                      </a:r>
                      <a:endParaRPr lang="en-IN" sz="2400" dirty="0">
                        <a:solidFill>
                          <a:srgbClr val="000000"/>
                        </a:solidFill>
                        <a:effectLst/>
                        <a:latin typeface="Times New Roman"/>
                        <a:ea typeface="Times New Roman"/>
                      </a:endParaRPr>
                    </a:p>
                  </a:txBody>
                  <a:tcPr marL="27305" marR="27305" marT="0" marB="0"/>
                </a:tc>
                <a:tc rowSpan="4">
                  <a:txBody>
                    <a:bodyPr/>
                    <a:lstStyle/>
                    <a:p>
                      <a:pPr marL="0" marR="0" algn="ctr">
                        <a:lnSpc>
                          <a:spcPct val="115000"/>
                        </a:lnSpc>
                        <a:spcBef>
                          <a:spcPts val="0"/>
                        </a:spcBef>
                        <a:spcAft>
                          <a:spcPts val="0"/>
                        </a:spcAft>
                      </a:pPr>
                      <a:r>
                        <a:rPr lang="en-US" sz="2400">
                          <a:effectLst/>
                        </a:rPr>
                        <a:t>II</a:t>
                      </a:r>
                      <a:endParaRPr lang="en-IN" sz="2400">
                        <a:solidFill>
                          <a:srgbClr val="000000"/>
                        </a:solidFill>
                        <a:effectLst/>
                        <a:latin typeface="Times New Roman"/>
                        <a:ea typeface="Times New Roman"/>
                      </a:endParaRPr>
                    </a:p>
                  </a:txBody>
                  <a:tcPr marL="27305" marR="27305" marT="0" marB="0"/>
                </a:tc>
              </a:tr>
              <a:tr h="445161">
                <a:tc>
                  <a:txBody>
                    <a:bodyPr/>
                    <a:lstStyle/>
                    <a:p>
                      <a:pPr marL="0" marR="0" algn="just">
                        <a:lnSpc>
                          <a:spcPct val="115000"/>
                        </a:lnSpc>
                        <a:spcBef>
                          <a:spcPts val="0"/>
                        </a:spcBef>
                        <a:spcAft>
                          <a:spcPts val="0"/>
                        </a:spcAft>
                      </a:pPr>
                      <a:r>
                        <a:rPr lang="en-US" sz="2400">
                          <a:effectLst/>
                        </a:rPr>
                        <a:t>(a) Brahmaputra</a:t>
                      </a:r>
                      <a:endParaRPr lang="en-IN" sz="2400">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400" dirty="0">
                          <a:effectLst/>
                        </a:rPr>
                        <a:t>194413</a:t>
                      </a:r>
                      <a:endParaRPr lang="en-IN" sz="2400" dirty="0">
                        <a:solidFill>
                          <a:srgbClr val="000000"/>
                        </a:solidFill>
                        <a:effectLst/>
                        <a:latin typeface="Times New Roman"/>
                        <a:ea typeface="Times New Roman"/>
                      </a:endParaRPr>
                    </a:p>
                  </a:txBody>
                  <a:tcPr marL="27305" marR="27305" marT="0" marB="0"/>
                </a:tc>
                <a:tc vMerge="1">
                  <a:txBody>
                    <a:bodyPr/>
                    <a:lstStyle/>
                    <a:p>
                      <a:endParaRPr lang="en-IN"/>
                    </a:p>
                  </a:txBody>
                  <a:tcPr/>
                </a:tc>
              </a:tr>
              <a:tr h="445161">
                <a:tc>
                  <a:txBody>
                    <a:bodyPr/>
                    <a:lstStyle/>
                    <a:p>
                      <a:pPr marL="0" marR="0" algn="just">
                        <a:lnSpc>
                          <a:spcPct val="115000"/>
                        </a:lnSpc>
                        <a:spcBef>
                          <a:spcPts val="0"/>
                        </a:spcBef>
                        <a:spcAft>
                          <a:spcPts val="0"/>
                        </a:spcAft>
                      </a:pPr>
                      <a:r>
                        <a:rPr lang="en-US" sz="2400">
                          <a:effectLst/>
                        </a:rPr>
                        <a:t>(b) Barak &amp; others</a:t>
                      </a:r>
                      <a:endParaRPr lang="en-IN" sz="2400">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400" dirty="0">
                          <a:effectLst/>
                        </a:rPr>
                        <a:t>41723</a:t>
                      </a:r>
                      <a:endParaRPr lang="en-IN" sz="2400" dirty="0">
                        <a:solidFill>
                          <a:srgbClr val="000000"/>
                        </a:solidFill>
                        <a:effectLst/>
                        <a:latin typeface="Times New Roman"/>
                        <a:ea typeface="Times New Roman"/>
                      </a:endParaRPr>
                    </a:p>
                  </a:txBody>
                  <a:tcPr marL="27305" marR="27305" marT="0" marB="0"/>
                </a:tc>
                <a:tc vMerge="1">
                  <a:txBody>
                    <a:bodyPr/>
                    <a:lstStyle/>
                    <a:p>
                      <a:endParaRPr lang="en-IN"/>
                    </a:p>
                  </a:txBody>
                  <a:tcPr/>
                </a:tc>
              </a:tr>
              <a:tr h="920382">
                <a:tc>
                  <a:txBody>
                    <a:bodyPr/>
                    <a:lstStyle/>
                    <a:p>
                      <a:pPr marL="0" marR="0" algn="just">
                        <a:lnSpc>
                          <a:spcPct val="115000"/>
                        </a:lnSpc>
                        <a:spcBef>
                          <a:spcPts val="0"/>
                        </a:spcBef>
                        <a:spcAft>
                          <a:spcPts val="0"/>
                        </a:spcAft>
                      </a:pPr>
                      <a:r>
                        <a:rPr lang="en-US" sz="2400">
                          <a:effectLst/>
                        </a:rPr>
                        <a:t>Minor Rivers draining into Myanmar (Burma) and Bangladesh</a:t>
                      </a:r>
                      <a:endParaRPr lang="en-IN" sz="2400">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400" dirty="0">
                          <a:effectLst/>
                        </a:rPr>
                        <a:t>36302</a:t>
                      </a:r>
                      <a:endParaRPr lang="en-IN" sz="2400" dirty="0">
                        <a:solidFill>
                          <a:srgbClr val="000000"/>
                        </a:solidFill>
                        <a:effectLst/>
                        <a:latin typeface="Times New Roman"/>
                        <a:ea typeface="Times New Roman"/>
                      </a:endParaRPr>
                    </a:p>
                  </a:txBody>
                  <a:tcPr marL="27305" marR="27305" marT="0" marB="0"/>
                </a:tc>
                <a:tc vMerge="1">
                  <a:txBody>
                    <a:bodyPr/>
                    <a:lstStyle/>
                    <a:p>
                      <a:endParaRPr lang="en-IN"/>
                    </a:p>
                  </a:txBody>
                  <a:tcPr/>
                </a:tc>
              </a:tr>
              <a:tr h="445161">
                <a:tc>
                  <a:txBody>
                    <a:bodyPr/>
                    <a:lstStyle/>
                    <a:p>
                      <a:pPr marL="0" marR="0" algn="just">
                        <a:lnSpc>
                          <a:spcPct val="115000"/>
                        </a:lnSpc>
                        <a:spcBef>
                          <a:spcPts val="0"/>
                        </a:spcBef>
                        <a:spcAft>
                          <a:spcPts val="0"/>
                        </a:spcAft>
                      </a:pPr>
                      <a:r>
                        <a:rPr lang="en-US" sz="2400">
                          <a:effectLst/>
                        </a:rPr>
                        <a:t>Godavari</a:t>
                      </a:r>
                      <a:endParaRPr lang="en-IN" sz="2400">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400" dirty="0">
                          <a:effectLst/>
                        </a:rPr>
                        <a:t>312812</a:t>
                      </a:r>
                      <a:endParaRPr lang="en-IN" sz="2400" dirty="0">
                        <a:solidFill>
                          <a:srgbClr val="000000"/>
                        </a:solidFill>
                        <a:effectLst/>
                        <a:latin typeface="Times New Roman"/>
                        <a:ea typeface="Times New Roman"/>
                      </a:endParaRPr>
                    </a:p>
                  </a:txBody>
                  <a:tcPr marL="27305" marR="27305" marT="0" marB="0"/>
                </a:tc>
                <a:tc>
                  <a:txBody>
                    <a:bodyPr/>
                    <a:lstStyle/>
                    <a:p>
                      <a:pPr marL="0" marR="0" algn="ctr">
                        <a:lnSpc>
                          <a:spcPct val="115000"/>
                        </a:lnSpc>
                        <a:spcBef>
                          <a:spcPts val="0"/>
                        </a:spcBef>
                        <a:spcAft>
                          <a:spcPts val="0"/>
                        </a:spcAft>
                      </a:pPr>
                      <a:r>
                        <a:rPr lang="en-US" sz="2400">
                          <a:effectLst/>
                        </a:rPr>
                        <a:t>III</a:t>
                      </a:r>
                      <a:endParaRPr lang="en-IN" sz="2400">
                        <a:solidFill>
                          <a:srgbClr val="000000"/>
                        </a:solidFill>
                        <a:effectLst/>
                        <a:latin typeface="Times New Roman"/>
                        <a:ea typeface="Times New Roman"/>
                      </a:endParaRPr>
                    </a:p>
                  </a:txBody>
                  <a:tcPr marL="27305" marR="27305" marT="0" marB="0"/>
                </a:tc>
              </a:tr>
              <a:tr h="445161">
                <a:tc>
                  <a:txBody>
                    <a:bodyPr/>
                    <a:lstStyle/>
                    <a:p>
                      <a:pPr marL="0" marR="0" algn="just">
                        <a:lnSpc>
                          <a:spcPct val="115000"/>
                        </a:lnSpc>
                        <a:spcBef>
                          <a:spcPts val="0"/>
                        </a:spcBef>
                        <a:spcAft>
                          <a:spcPts val="0"/>
                        </a:spcAft>
                      </a:pPr>
                      <a:r>
                        <a:rPr lang="en-US" sz="2400">
                          <a:effectLst/>
                        </a:rPr>
                        <a:t>Krishna</a:t>
                      </a:r>
                      <a:endParaRPr lang="en-IN" sz="2400">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400" dirty="0">
                          <a:effectLst/>
                        </a:rPr>
                        <a:t>258948</a:t>
                      </a:r>
                      <a:endParaRPr lang="en-IN" sz="2400" dirty="0">
                        <a:solidFill>
                          <a:srgbClr val="000000"/>
                        </a:solidFill>
                        <a:effectLst/>
                        <a:latin typeface="Times New Roman"/>
                        <a:ea typeface="Times New Roman"/>
                      </a:endParaRPr>
                    </a:p>
                  </a:txBody>
                  <a:tcPr marL="27305" marR="27305" marT="0" marB="0"/>
                </a:tc>
                <a:tc>
                  <a:txBody>
                    <a:bodyPr/>
                    <a:lstStyle/>
                    <a:p>
                      <a:pPr marL="0" marR="0" algn="ctr">
                        <a:lnSpc>
                          <a:spcPct val="115000"/>
                        </a:lnSpc>
                        <a:spcBef>
                          <a:spcPts val="0"/>
                        </a:spcBef>
                        <a:spcAft>
                          <a:spcPts val="0"/>
                        </a:spcAft>
                      </a:pPr>
                      <a:r>
                        <a:rPr lang="en-US" sz="2400">
                          <a:effectLst/>
                        </a:rPr>
                        <a:t>IV</a:t>
                      </a:r>
                      <a:endParaRPr lang="en-IN" sz="2400">
                        <a:solidFill>
                          <a:srgbClr val="000000"/>
                        </a:solidFill>
                        <a:effectLst/>
                        <a:latin typeface="Times New Roman"/>
                        <a:ea typeface="Times New Roman"/>
                      </a:endParaRPr>
                    </a:p>
                  </a:txBody>
                  <a:tcPr marL="27305" marR="27305" marT="0" marB="0"/>
                </a:tc>
              </a:tr>
              <a:tr h="445161">
                <a:tc>
                  <a:txBody>
                    <a:bodyPr/>
                    <a:lstStyle/>
                    <a:p>
                      <a:pPr marL="0" marR="0" algn="just">
                        <a:lnSpc>
                          <a:spcPct val="115000"/>
                        </a:lnSpc>
                        <a:spcBef>
                          <a:spcPts val="0"/>
                        </a:spcBef>
                        <a:spcAft>
                          <a:spcPts val="0"/>
                        </a:spcAft>
                      </a:pPr>
                      <a:r>
                        <a:rPr lang="en-US" sz="2400">
                          <a:effectLst/>
                        </a:rPr>
                        <a:t>Subernarekha</a:t>
                      </a:r>
                      <a:endParaRPr lang="en-IN" sz="2400">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400" dirty="0">
                          <a:effectLst/>
                        </a:rPr>
                        <a:t>29196</a:t>
                      </a:r>
                      <a:endParaRPr lang="en-IN" sz="2400" dirty="0">
                        <a:solidFill>
                          <a:srgbClr val="000000"/>
                        </a:solidFill>
                        <a:effectLst/>
                        <a:latin typeface="Times New Roman"/>
                        <a:ea typeface="Times New Roman"/>
                      </a:endParaRPr>
                    </a:p>
                  </a:txBody>
                  <a:tcPr marL="27305" marR="27305" marT="0" marB="0"/>
                </a:tc>
                <a:tc rowSpan="2">
                  <a:txBody>
                    <a:bodyPr/>
                    <a:lstStyle/>
                    <a:p>
                      <a:pPr marL="0" marR="0" algn="ctr">
                        <a:lnSpc>
                          <a:spcPct val="115000"/>
                        </a:lnSpc>
                        <a:spcBef>
                          <a:spcPts val="0"/>
                        </a:spcBef>
                        <a:spcAft>
                          <a:spcPts val="0"/>
                        </a:spcAft>
                      </a:pPr>
                      <a:r>
                        <a:rPr lang="en-US" sz="2400">
                          <a:effectLst/>
                        </a:rPr>
                        <a:t>V</a:t>
                      </a:r>
                      <a:endParaRPr lang="en-IN" sz="2400">
                        <a:solidFill>
                          <a:srgbClr val="000000"/>
                        </a:solidFill>
                        <a:effectLst/>
                        <a:latin typeface="Times New Roman"/>
                        <a:ea typeface="Times New Roman"/>
                      </a:endParaRPr>
                    </a:p>
                  </a:txBody>
                  <a:tcPr marL="27305" marR="27305" marT="0" marB="0"/>
                </a:tc>
              </a:tr>
              <a:tr h="445161">
                <a:tc>
                  <a:txBody>
                    <a:bodyPr/>
                    <a:lstStyle/>
                    <a:p>
                      <a:pPr marL="0" marR="0" algn="just">
                        <a:lnSpc>
                          <a:spcPct val="115000"/>
                        </a:lnSpc>
                        <a:spcBef>
                          <a:spcPts val="0"/>
                        </a:spcBef>
                        <a:spcAft>
                          <a:spcPts val="0"/>
                        </a:spcAft>
                      </a:pPr>
                      <a:r>
                        <a:rPr lang="en-US" sz="2400">
                          <a:effectLst/>
                        </a:rPr>
                        <a:t>Mahanadi</a:t>
                      </a:r>
                      <a:endParaRPr lang="en-IN" sz="2400">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400" dirty="0">
                          <a:effectLst/>
                        </a:rPr>
                        <a:t>141589</a:t>
                      </a:r>
                      <a:endParaRPr lang="en-IN" sz="2400" dirty="0">
                        <a:solidFill>
                          <a:srgbClr val="000000"/>
                        </a:solidFill>
                        <a:effectLst/>
                        <a:latin typeface="Times New Roman"/>
                        <a:ea typeface="Times New Roman"/>
                      </a:endParaRPr>
                    </a:p>
                  </a:txBody>
                  <a:tcPr marL="27305" marR="27305" marT="0" marB="0"/>
                </a:tc>
                <a:tc vMerge="1">
                  <a:txBody>
                    <a:bodyPr/>
                    <a:lstStyle/>
                    <a:p>
                      <a:endParaRPr lang="en-IN"/>
                    </a:p>
                  </a:txBody>
                  <a:tcPr/>
                </a:tc>
              </a:tr>
            </a:tbl>
          </a:graphicData>
        </a:graphic>
      </p:graphicFrame>
      <p:sp>
        <p:nvSpPr>
          <p:cNvPr id="5" name="TextBox 4"/>
          <p:cNvSpPr txBox="1"/>
          <p:nvPr/>
        </p:nvSpPr>
        <p:spPr>
          <a:xfrm>
            <a:off x="323528" y="0"/>
            <a:ext cx="7488832" cy="584775"/>
          </a:xfrm>
          <a:prstGeom prst="rect">
            <a:avLst/>
          </a:prstGeom>
          <a:noFill/>
        </p:spPr>
        <p:txBody>
          <a:bodyPr wrap="square" rtlCol="0">
            <a:spAutoFit/>
          </a:bodyPr>
          <a:lstStyle/>
          <a:p>
            <a:r>
              <a:rPr lang="en-GB" sz="3200" b="1" dirty="0" smtClean="0"/>
              <a:t>PROPOSED BASIN STUDY</a:t>
            </a:r>
            <a:endParaRPr lang="en-IN" sz="3200" b="1" dirty="0"/>
          </a:p>
        </p:txBody>
      </p:sp>
    </p:spTree>
    <p:extLst>
      <p:ext uri="{BB962C8B-B14F-4D97-AF65-F5344CB8AC3E}">
        <p14:creationId xmlns:p14="http://schemas.microsoft.com/office/powerpoint/2010/main" val="282228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11630080"/>
              </p:ext>
            </p:extLst>
          </p:nvPr>
        </p:nvGraphicFramePr>
        <p:xfrm>
          <a:off x="2680" y="692696"/>
          <a:ext cx="9033815" cy="5608320"/>
        </p:xfrm>
        <a:graphic>
          <a:graphicData uri="http://schemas.openxmlformats.org/drawingml/2006/table">
            <a:tbl>
              <a:tblPr>
                <a:tableStyleId>{5C22544A-7EE6-4342-B048-85BDC9FD1C3A}</a:tableStyleId>
              </a:tblPr>
              <a:tblGrid>
                <a:gridCol w="6081488"/>
                <a:gridCol w="1728192"/>
                <a:gridCol w="1224135"/>
              </a:tblGrid>
              <a:tr h="0">
                <a:tc>
                  <a:txBody>
                    <a:bodyPr/>
                    <a:lstStyle/>
                    <a:p>
                      <a:pPr marL="0" marR="0" algn="just">
                        <a:lnSpc>
                          <a:spcPct val="115000"/>
                        </a:lnSpc>
                        <a:spcBef>
                          <a:spcPts val="0"/>
                        </a:spcBef>
                        <a:spcAft>
                          <a:spcPts val="0"/>
                        </a:spcAft>
                      </a:pPr>
                      <a:r>
                        <a:rPr lang="en-US" sz="2000" b="1" dirty="0">
                          <a:effectLst/>
                        </a:rPr>
                        <a:t>River Basin</a:t>
                      </a:r>
                      <a:endParaRPr lang="en-IN" sz="2000" b="1" dirty="0">
                        <a:solidFill>
                          <a:srgbClr val="000000"/>
                        </a:solidFill>
                        <a:effectLst/>
                        <a:latin typeface="Times New Roman"/>
                        <a:ea typeface="Times New Roman"/>
                      </a:endParaRPr>
                    </a:p>
                  </a:txBody>
                  <a:tcPr marL="27305" marR="27305" marT="0" marB="0"/>
                </a:tc>
                <a:tc>
                  <a:txBody>
                    <a:bodyPr/>
                    <a:lstStyle/>
                    <a:p>
                      <a:pPr marL="0" marR="0" algn="just">
                        <a:lnSpc>
                          <a:spcPct val="115000"/>
                        </a:lnSpc>
                        <a:spcBef>
                          <a:spcPts val="0"/>
                        </a:spcBef>
                        <a:spcAft>
                          <a:spcPts val="0"/>
                        </a:spcAft>
                      </a:pPr>
                      <a:r>
                        <a:rPr lang="en-US" sz="2000" b="1">
                          <a:effectLst/>
                        </a:rPr>
                        <a:t>Catchment area (Sq.Km)</a:t>
                      </a:r>
                      <a:endParaRPr lang="en-IN" sz="2000" b="1">
                        <a:solidFill>
                          <a:srgbClr val="000000"/>
                        </a:solidFill>
                        <a:effectLst/>
                        <a:latin typeface="Times New Roman"/>
                        <a:ea typeface="Times New Roman"/>
                      </a:endParaRPr>
                    </a:p>
                  </a:txBody>
                  <a:tcPr marL="27305" marR="27305" marT="0" marB="0"/>
                </a:tc>
                <a:tc>
                  <a:txBody>
                    <a:bodyPr/>
                    <a:lstStyle/>
                    <a:p>
                      <a:pPr marL="0" marR="0" algn="just">
                        <a:lnSpc>
                          <a:spcPct val="115000"/>
                        </a:lnSpc>
                        <a:spcBef>
                          <a:spcPts val="0"/>
                        </a:spcBef>
                        <a:spcAft>
                          <a:spcPts val="0"/>
                        </a:spcAft>
                      </a:pPr>
                      <a:r>
                        <a:rPr lang="en-US" sz="2000" b="1">
                          <a:effectLst/>
                        </a:rPr>
                        <a:t>Package </a:t>
                      </a:r>
                      <a:endParaRPr lang="en-IN" sz="2000" b="1">
                        <a:solidFill>
                          <a:srgbClr val="000000"/>
                        </a:solidFill>
                        <a:effectLst/>
                        <a:latin typeface="Times New Roman"/>
                        <a:ea typeface="Times New Roman"/>
                      </a:endParaRPr>
                    </a:p>
                  </a:txBody>
                  <a:tcPr marL="27305" marR="27305" marT="0" marB="0"/>
                </a:tc>
              </a:tr>
              <a:tr h="0">
                <a:tc>
                  <a:txBody>
                    <a:bodyPr/>
                    <a:lstStyle/>
                    <a:p>
                      <a:pPr marL="0" marR="0" algn="just">
                        <a:lnSpc>
                          <a:spcPct val="115000"/>
                        </a:lnSpc>
                        <a:spcBef>
                          <a:spcPts val="0"/>
                        </a:spcBef>
                        <a:spcAft>
                          <a:spcPts val="0"/>
                        </a:spcAft>
                      </a:pPr>
                      <a:r>
                        <a:rPr lang="en-US" sz="2000" b="1" dirty="0">
                          <a:effectLst/>
                        </a:rPr>
                        <a:t>Cauvery</a:t>
                      </a:r>
                      <a:endParaRPr lang="en-IN" sz="2000" b="1" dirty="0">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000" b="1" dirty="0">
                          <a:effectLst/>
                        </a:rPr>
                        <a:t>81155</a:t>
                      </a:r>
                      <a:endParaRPr lang="en-IN" sz="2000" b="1" dirty="0">
                        <a:solidFill>
                          <a:srgbClr val="000000"/>
                        </a:solidFill>
                        <a:effectLst/>
                        <a:latin typeface="Times New Roman"/>
                        <a:ea typeface="Times New Roman"/>
                      </a:endParaRPr>
                    </a:p>
                  </a:txBody>
                  <a:tcPr marL="27305" marR="27305" marT="0" marB="0"/>
                </a:tc>
                <a:tc rowSpan="2">
                  <a:txBody>
                    <a:bodyPr/>
                    <a:lstStyle/>
                    <a:p>
                      <a:pPr marL="0" marR="0" algn="ctr">
                        <a:lnSpc>
                          <a:spcPct val="115000"/>
                        </a:lnSpc>
                        <a:spcBef>
                          <a:spcPts val="0"/>
                        </a:spcBef>
                        <a:spcAft>
                          <a:spcPts val="0"/>
                        </a:spcAft>
                      </a:pPr>
                      <a:r>
                        <a:rPr lang="en-US" sz="2000" b="1">
                          <a:effectLst/>
                        </a:rPr>
                        <a:t>VI</a:t>
                      </a:r>
                      <a:endParaRPr lang="en-IN" sz="2000" b="1">
                        <a:solidFill>
                          <a:srgbClr val="000000"/>
                        </a:solidFill>
                        <a:effectLst/>
                        <a:latin typeface="Times New Roman"/>
                        <a:ea typeface="Times New Roman"/>
                      </a:endParaRPr>
                    </a:p>
                  </a:txBody>
                  <a:tcPr marL="27305" marR="27305" marT="0" marB="0"/>
                </a:tc>
              </a:tr>
              <a:tr h="0">
                <a:tc>
                  <a:txBody>
                    <a:bodyPr/>
                    <a:lstStyle/>
                    <a:p>
                      <a:pPr marL="0" marR="0" algn="just">
                        <a:lnSpc>
                          <a:spcPct val="115000"/>
                        </a:lnSpc>
                        <a:spcBef>
                          <a:spcPts val="0"/>
                        </a:spcBef>
                        <a:spcAft>
                          <a:spcPts val="0"/>
                        </a:spcAft>
                      </a:pPr>
                      <a:r>
                        <a:rPr lang="en-US" sz="2000" b="1">
                          <a:effectLst/>
                        </a:rPr>
                        <a:t>Pennar</a:t>
                      </a:r>
                      <a:endParaRPr lang="en-IN" sz="2000" b="1">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000" b="1" dirty="0">
                          <a:effectLst/>
                        </a:rPr>
                        <a:t>55213</a:t>
                      </a:r>
                      <a:endParaRPr lang="en-IN" sz="2000" b="1" dirty="0">
                        <a:solidFill>
                          <a:srgbClr val="000000"/>
                        </a:solidFill>
                        <a:effectLst/>
                        <a:latin typeface="Times New Roman"/>
                        <a:ea typeface="Times New Roman"/>
                      </a:endParaRPr>
                    </a:p>
                  </a:txBody>
                  <a:tcPr marL="27305" marR="27305" marT="0" marB="0"/>
                </a:tc>
                <a:tc vMerge="1">
                  <a:txBody>
                    <a:bodyPr/>
                    <a:lstStyle/>
                    <a:p>
                      <a:endParaRPr lang="en-IN"/>
                    </a:p>
                  </a:txBody>
                  <a:tcPr/>
                </a:tc>
              </a:tr>
              <a:tr h="0">
                <a:tc>
                  <a:txBody>
                    <a:bodyPr/>
                    <a:lstStyle/>
                    <a:p>
                      <a:pPr marL="0" marR="0" algn="just">
                        <a:lnSpc>
                          <a:spcPct val="115000"/>
                        </a:lnSpc>
                        <a:spcBef>
                          <a:spcPts val="0"/>
                        </a:spcBef>
                        <a:spcAft>
                          <a:spcPts val="0"/>
                        </a:spcAft>
                      </a:pPr>
                      <a:r>
                        <a:rPr lang="en-US" sz="2000" b="1">
                          <a:effectLst/>
                        </a:rPr>
                        <a:t>Mahi</a:t>
                      </a:r>
                      <a:endParaRPr lang="en-IN" sz="2000" b="1">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000" b="1" dirty="0">
                          <a:effectLst/>
                        </a:rPr>
                        <a:t>34842</a:t>
                      </a:r>
                      <a:endParaRPr lang="en-IN" sz="2000" b="1" dirty="0">
                        <a:solidFill>
                          <a:srgbClr val="000000"/>
                        </a:solidFill>
                        <a:effectLst/>
                        <a:latin typeface="Times New Roman"/>
                        <a:ea typeface="Times New Roman"/>
                      </a:endParaRPr>
                    </a:p>
                  </a:txBody>
                  <a:tcPr marL="27305" marR="27305" marT="0" marB="0"/>
                </a:tc>
                <a:tc rowSpan="4">
                  <a:txBody>
                    <a:bodyPr/>
                    <a:lstStyle/>
                    <a:p>
                      <a:pPr marL="0" marR="0" algn="ctr">
                        <a:lnSpc>
                          <a:spcPct val="115000"/>
                        </a:lnSpc>
                        <a:spcBef>
                          <a:spcPts val="0"/>
                        </a:spcBef>
                        <a:spcAft>
                          <a:spcPts val="0"/>
                        </a:spcAft>
                      </a:pPr>
                      <a:r>
                        <a:rPr lang="en-US" sz="2000" b="1">
                          <a:effectLst/>
                        </a:rPr>
                        <a:t>VII</a:t>
                      </a:r>
                      <a:endParaRPr lang="en-IN" sz="2000" b="1">
                        <a:solidFill>
                          <a:srgbClr val="000000"/>
                        </a:solidFill>
                        <a:effectLst/>
                        <a:latin typeface="Times New Roman"/>
                        <a:ea typeface="Times New Roman"/>
                      </a:endParaRPr>
                    </a:p>
                  </a:txBody>
                  <a:tcPr marL="27305" marR="27305" marT="0" marB="0"/>
                </a:tc>
              </a:tr>
              <a:tr h="0">
                <a:tc>
                  <a:txBody>
                    <a:bodyPr/>
                    <a:lstStyle/>
                    <a:p>
                      <a:pPr marL="0" marR="0" algn="just">
                        <a:lnSpc>
                          <a:spcPct val="115000"/>
                        </a:lnSpc>
                        <a:spcBef>
                          <a:spcPts val="0"/>
                        </a:spcBef>
                        <a:spcAft>
                          <a:spcPts val="0"/>
                        </a:spcAft>
                      </a:pPr>
                      <a:r>
                        <a:rPr lang="en-US" sz="2000" b="1">
                          <a:effectLst/>
                        </a:rPr>
                        <a:t>Sabarmati</a:t>
                      </a:r>
                      <a:endParaRPr lang="en-IN" sz="2000" b="1">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000" b="1" dirty="0">
                          <a:effectLst/>
                        </a:rPr>
                        <a:t>21674</a:t>
                      </a:r>
                      <a:endParaRPr lang="en-IN" sz="2000" b="1" dirty="0">
                        <a:solidFill>
                          <a:srgbClr val="000000"/>
                        </a:solidFill>
                        <a:effectLst/>
                        <a:latin typeface="Times New Roman"/>
                        <a:ea typeface="Times New Roman"/>
                      </a:endParaRPr>
                    </a:p>
                  </a:txBody>
                  <a:tcPr marL="27305" marR="27305" marT="0" marB="0"/>
                </a:tc>
                <a:tc vMerge="1">
                  <a:txBody>
                    <a:bodyPr/>
                    <a:lstStyle/>
                    <a:p>
                      <a:endParaRPr lang="en-IN"/>
                    </a:p>
                  </a:txBody>
                  <a:tcPr/>
                </a:tc>
              </a:tr>
              <a:tr h="0">
                <a:tc>
                  <a:txBody>
                    <a:bodyPr/>
                    <a:lstStyle/>
                    <a:p>
                      <a:pPr marL="0" marR="0" algn="just">
                        <a:lnSpc>
                          <a:spcPct val="115000"/>
                        </a:lnSpc>
                        <a:spcBef>
                          <a:spcPts val="0"/>
                        </a:spcBef>
                        <a:spcAft>
                          <a:spcPts val="0"/>
                        </a:spcAft>
                      </a:pPr>
                      <a:r>
                        <a:rPr lang="en-US" sz="2000" b="1">
                          <a:effectLst/>
                        </a:rPr>
                        <a:t>Narmada</a:t>
                      </a:r>
                      <a:endParaRPr lang="en-IN" sz="2000" b="1">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000" b="1" dirty="0">
                          <a:effectLst/>
                        </a:rPr>
                        <a:t>98796</a:t>
                      </a:r>
                      <a:endParaRPr lang="en-IN" sz="2000" b="1" dirty="0">
                        <a:solidFill>
                          <a:srgbClr val="000000"/>
                        </a:solidFill>
                        <a:effectLst/>
                        <a:latin typeface="Times New Roman"/>
                        <a:ea typeface="Times New Roman"/>
                      </a:endParaRPr>
                    </a:p>
                  </a:txBody>
                  <a:tcPr marL="27305" marR="27305" marT="0" marB="0"/>
                </a:tc>
                <a:tc vMerge="1">
                  <a:txBody>
                    <a:bodyPr/>
                    <a:lstStyle/>
                    <a:p>
                      <a:endParaRPr lang="en-IN"/>
                    </a:p>
                  </a:txBody>
                  <a:tcPr/>
                </a:tc>
              </a:tr>
              <a:tr h="0">
                <a:tc>
                  <a:txBody>
                    <a:bodyPr/>
                    <a:lstStyle/>
                    <a:p>
                      <a:pPr marL="0" marR="0" algn="just">
                        <a:lnSpc>
                          <a:spcPct val="115000"/>
                        </a:lnSpc>
                        <a:spcBef>
                          <a:spcPts val="0"/>
                        </a:spcBef>
                        <a:spcAft>
                          <a:spcPts val="0"/>
                        </a:spcAft>
                      </a:pPr>
                      <a:r>
                        <a:rPr lang="en-US" sz="2000" b="1">
                          <a:effectLst/>
                        </a:rPr>
                        <a:t>Tapi</a:t>
                      </a:r>
                      <a:endParaRPr lang="en-IN" sz="2000" b="1">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000" b="1" dirty="0">
                          <a:effectLst/>
                        </a:rPr>
                        <a:t>65145</a:t>
                      </a:r>
                      <a:endParaRPr lang="en-IN" sz="2000" b="1" dirty="0">
                        <a:solidFill>
                          <a:srgbClr val="000000"/>
                        </a:solidFill>
                        <a:effectLst/>
                        <a:latin typeface="Times New Roman"/>
                        <a:ea typeface="Times New Roman"/>
                      </a:endParaRPr>
                    </a:p>
                  </a:txBody>
                  <a:tcPr marL="27305" marR="27305" marT="0" marB="0"/>
                </a:tc>
                <a:tc vMerge="1">
                  <a:txBody>
                    <a:bodyPr/>
                    <a:lstStyle/>
                    <a:p>
                      <a:endParaRPr lang="en-IN"/>
                    </a:p>
                  </a:txBody>
                  <a:tcPr/>
                </a:tc>
              </a:tr>
              <a:tr h="0">
                <a:tc>
                  <a:txBody>
                    <a:bodyPr/>
                    <a:lstStyle/>
                    <a:p>
                      <a:pPr marL="0" marR="0" algn="just">
                        <a:lnSpc>
                          <a:spcPct val="115000"/>
                        </a:lnSpc>
                        <a:spcBef>
                          <a:spcPts val="0"/>
                        </a:spcBef>
                        <a:spcAft>
                          <a:spcPts val="0"/>
                        </a:spcAft>
                      </a:pPr>
                      <a:r>
                        <a:rPr lang="en-US" sz="2000" b="1">
                          <a:effectLst/>
                        </a:rPr>
                        <a:t>West Flowing Rivers from Tapi to Tadri</a:t>
                      </a:r>
                      <a:endParaRPr lang="en-IN" sz="2000" b="1">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000" b="1" dirty="0">
                          <a:effectLst/>
                        </a:rPr>
                        <a:t>55940</a:t>
                      </a:r>
                      <a:endParaRPr lang="en-IN" sz="2000" b="1" dirty="0">
                        <a:solidFill>
                          <a:srgbClr val="000000"/>
                        </a:solidFill>
                        <a:effectLst/>
                        <a:latin typeface="Times New Roman"/>
                        <a:ea typeface="Times New Roman"/>
                      </a:endParaRPr>
                    </a:p>
                  </a:txBody>
                  <a:tcPr marL="27305" marR="27305" marT="0" marB="0"/>
                </a:tc>
                <a:tc rowSpan="5">
                  <a:txBody>
                    <a:bodyPr/>
                    <a:lstStyle/>
                    <a:p>
                      <a:pPr marL="0" marR="0" algn="ctr">
                        <a:lnSpc>
                          <a:spcPct val="115000"/>
                        </a:lnSpc>
                        <a:spcBef>
                          <a:spcPts val="0"/>
                        </a:spcBef>
                        <a:spcAft>
                          <a:spcPts val="0"/>
                        </a:spcAft>
                      </a:pPr>
                      <a:r>
                        <a:rPr lang="en-US" sz="2000" b="1">
                          <a:effectLst/>
                        </a:rPr>
                        <a:t>VIII</a:t>
                      </a:r>
                      <a:endParaRPr lang="en-IN" sz="2000" b="1">
                        <a:solidFill>
                          <a:srgbClr val="000000"/>
                        </a:solidFill>
                        <a:effectLst/>
                        <a:latin typeface="Times New Roman"/>
                        <a:ea typeface="Times New Roman"/>
                      </a:endParaRPr>
                    </a:p>
                  </a:txBody>
                  <a:tcPr marL="27305" marR="27305" marT="0" marB="0"/>
                </a:tc>
              </a:tr>
              <a:tr h="0">
                <a:tc>
                  <a:txBody>
                    <a:bodyPr/>
                    <a:lstStyle/>
                    <a:p>
                      <a:pPr marL="0" marR="0" algn="just">
                        <a:lnSpc>
                          <a:spcPct val="115000"/>
                        </a:lnSpc>
                        <a:spcBef>
                          <a:spcPts val="0"/>
                        </a:spcBef>
                        <a:spcAft>
                          <a:spcPts val="0"/>
                        </a:spcAft>
                      </a:pPr>
                      <a:r>
                        <a:rPr lang="en-US" sz="2000" b="1">
                          <a:effectLst/>
                        </a:rPr>
                        <a:t>West Flowing Rivers from Tadri to Kanyakumari</a:t>
                      </a:r>
                      <a:endParaRPr lang="en-IN" sz="2000" b="1">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000" b="1" dirty="0">
                          <a:effectLst/>
                        </a:rPr>
                        <a:t>56177</a:t>
                      </a:r>
                      <a:endParaRPr lang="en-IN" sz="2000" b="1" dirty="0">
                        <a:solidFill>
                          <a:srgbClr val="000000"/>
                        </a:solidFill>
                        <a:effectLst/>
                        <a:latin typeface="Times New Roman"/>
                        <a:ea typeface="Times New Roman"/>
                      </a:endParaRPr>
                    </a:p>
                  </a:txBody>
                  <a:tcPr marL="27305" marR="27305" marT="0" marB="0"/>
                </a:tc>
                <a:tc vMerge="1">
                  <a:txBody>
                    <a:bodyPr/>
                    <a:lstStyle/>
                    <a:p>
                      <a:endParaRPr lang="en-IN"/>
                    </a:p>
                  </a:txBody>
                  <a:tcPr/>
                </a:tc>
              </a:tr>
              <a:tr h="0">
                <a:tc>
                  <a:txBody>
                    <a:bodyPr/>
                    <a:lstStyle/>
                    <a:p>
                      <a:pPr marL="0" marR="0" algn="just">
                        <a:lnSpc>
                          <a:spcPct val="115000"/>
                        </a:lnSpc>
                        <a:spcBef>
                          <a:spcPts val="0"/>
                        </a:spcBef>
                        <a:spcAft>
                          <a:spcPts val="0"/>
                        </a:spcAft>
                      </a:pPr>
                      <a:r>
                        <a:rPr lang="en-US" sz="2000" b="1">
                          <a:effectLst/>
                        </a:rPr>
                        <a:t>East Flowing Rivers between Mahanadi and Pennar</a:t>
                      </a:r>
                      <a:endParaRPr lang="en-IN" sz="2000" b="1">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000" b="1" dirty="0">
                          <a:effectLst/>
                        </a:rPr>
                        <a:t>86643</a:t>
                      </a:r>
                      <a:endParaRPr lang="en-IN" sz="2000" b="1" dirty="0">
                        <a:solidFill>
                          <a:srgbClr val="000000"/>
                        </a:solidFill>
                        <a:effectLst/>
                        <a:latin typeface="Times New Roman"/>
                        <a:ea typeface="Times New Roman"/>
                      </a:endParaRPr>
                    </a:p>
                  </a:txBody>
                  <a:tcPr marL="27305" marR="27305" marT="0" marB="0"/>
                </a:tc>
                <a:tc vMerge="1">
                  <a:txBody>
                    <a:bodyPr/>
                    <a:lstStyle/>
                    <a:p>
                      <a:endParaRPr lang="en-IN"/>
                    </a:p>
                  </a:txBody>
                  <a:tcPr/>
                </a:tc>
              </a:tr>
              <a:tr h="0">
                <a:tc>
                  <a:txBody>
                    <a:bodyPr/>
                    <a:lstStyle/>
                    <a:p>
                      <a:pPr marL="0" marR="0" algn="just">
                        <a:lnSpc>
                          <a:spcPct val="115000"/>
                        </a:lnSpc>
                        <a:spcBef>
                          <a:spcPts val="0"/>
                        </a:spcBef>
                        <a:spcAft>
                          <a:spcPts val="0"/>
                        </a:spcAft>
                      </a:pPr>
                      <a:r>
                        <a:rPr lang="en-US" sz="2000" b="1">
                          <a:effectLst/>
                        </a:rPr>
                        <a:t>East Flowing Rivers between Pennar&amp;Kanyakumari</a:t>
                      </a:r>
                      <a:endParaRPr lang="en-IN" sz="2000" b="1">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000" b="1" dirty="0">
                          <a:effectLst/>
                        </a:rPr>
                        <a:t>100139</a:t>
                      </a:r>
                      <a:endParaRPr lang="en-IN" sz="2000" b="1" dirty="0">
                        <a:solidFill>
                          <a:srgbClr val="000000"/>
                        </a:solidFill>
                        <a:effectLst/>
                        <a:latin typeface="Times New Roman"/>
                        <a:ea typeface="Times New Roman"/>
                      </a:endParaRPr>
                    </a:p>
                  </a:txBody>
                  <a:tcPr marL="27305" marR="27305" marT="0" marB="0"/>
                </a:tc>
                <a:tc vMerge="1">
                  <a:txBody>
                    <a:bodyPr/>
                    <a:lstStyle/>
                    <a:p>
                      <a:endParaRPr lang="en-IN"/>
                    </a:p>
                  </a:txBody>
                  <a:tcPr/>
                </a:tc>
              </a:tr>
              <a:tr h="0">
                <a:tc>
                  <a:txBody>
                    <a:bodyPr/>
                    <a:lstStyle/>
                    <a:p>
                      <a:pPr marL="0" marR="0" algn="just">
                        <a:lnSpc>
                          <a:spcPct val="115000"/>
                        </a:lnSpc>
                        <a:spcBef>
                          <a:spcPts val="0"/>
                        </a:spcBef>
                        <a:spcAft>
                          <a:spcPts val="0"/>
                        </a:spcAft>
                      </a:pPr>
                      <a:r>
                        <a:rPr lang="en-US" sz="2000" b="1">
                          <a:effectLst/>
                        </a:rPr>
                        <a:t>West Flowing Rivers of Kutch and Saurashtra including Luni</a:t>
                      </a:r>
                      <a:endParaRPr lang="en-IN" sz="2000" b="1">
                        <a:solidFill>
                          <a:srgbClr val="000000"/>
                        </a:solidFill>
                        <a:effectLst/>
                        <a:latin typeface="Times New Roman"/>
                        <a:ea typeface="Times New Roman"/>
                      </a:endParaRPr>
                    </a:p>
                  </a:txBody>
                  <a:tcPr marL="27305" marR="27305" marT="0" marB="0"/>
                </a:tc>
                <a:tc>
                  <a:txBody>
                    <a:bodyPr/>
                    <a:lstStyle/>
                    <a:p>
                      <a:pPr marL="0" marR="0" algn="r">
                        <a:lnSpc>
                          <a:spcPct val="115000"/>
                        </a:lnSpc>
                        <a:spcBef>
                          <a:spcPts val="0"/>
                        </a:spcBef>
                        <a:spcAft>
                          <a:spcPts val="0"/>
                        </a:spcAft>
                      </a:pPr>
                      <a:r>
                        <a:rPr lang="en-US" sz="2000" b="1" dirty="0">
                          <a:effectLst/>
                        </a:rPr>
                        <a:t>321851</a:t>
                      </a:r>
                      <a:endParaRPr lang="en-IN" sz="2000" b="1" dirty="0">
                        <a:solidFill>
                          <a:srgbClr val="000000"/>
                        </a:solidFill>
                        <a:effectLst/>
                        <a:latin typeface="Times New Roman"/>
                        <a:ea typeface="Times New Roman"/>
                      </a:endParaRPr>
                    </a:p>
                  </a:txBody>
                  <a:tcPr marL="27305" marR="27305" marT="0" marB="0"/>
                </a:tc>
                <a:tc vMerge="1">
                  <a:txBody>
                    <a:bodyPr/>
                    <a:lstStyle/>
                    <a:p>
                      <a:endParaRPr lang="en-IN"/>
                    </a:p>
                  </a:txBody>
                  <a:tcPr/>
                </a:tc>
              </a:tr>
            </a:tbl>
          </a:graphicData>
        </a:graphic>
      </p:graphicFrame>
      <p:sp>
        <p:nvSpPr>
          <p:cNvPr id="5" name="TextBox 4"/>
          <p:cNvSpPr txBox="1"/>
          <p:nvPr/>
        </p:nvSpPr>
        <p:spPr>
          <a:xfrm>
            <a:off x="323528" y="0"/>
            <a:ext cx="7488832" cy="584775"/>
          </a:xfrm>
          <a:prstGeom prst="rect">
            <a:avLst/>
          </a:prstGeom>
          <a:noFill/>
        </p:spPr>
        <p:txBody>
          <a:bodyPr wrap="square" rtlCol="0">
            <a:spAutoFit/>
          </a:bodyPr>
          <a:lstStyle/>
          <a:p>
            <a:r>
              <a:rPr lang="en-GB" sz="3200" b="1" dirty="0" smtClean="0"/>
              <a:t>PROPOSED BASIN STUDY</a:t>
            </a:r>
            <a:endParaRPr lang="en-IN" sz="3200" b="1" dirty="0"/>
          </a:p>
        </p:txBody>
      </p:sp>
    </p:spTree>
    <p:extLst>
      <p:ext uri="{BB962C8B-B14F-4D97-AF65-F5344CB8AC3E}">
        <p14:creationId xmlns:p14="http://schemas.microsoft.com/office/powerpoint/2010/main" val="358331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1143000"/>
          </a:xfrm>
        </p:spPr>
        <p:txBody>
          <a:bodyPr>
            <a:normAutofit fontScale="90000"/>
          </a:bodyPr>
          <a:lstStyle/>
          <a:p>
            <a:r>
              <a:rPr lang="en-US" b="1" dirty="0" smtClean="0">
                <a:solidFill>
                  <a:schemeClr val="tx1"/>
                </a:solidFill>
              </a:rPr>
              <a:t/>
            </a:r>
            <a:br>
              <a:rPr lang="en-US" b="1" dirty="0" smtClean="0">
                <a:solidFill>
                  <a:schemeClr val="tx1"/>
                </a:solidFill>
              </a:rPr>
            </a:br>
            <a:r>
              <a:rPr lang="en-US" b="1" dirty="0" smtClean="0">
                <a:solidFill>
                  <a:schemeClr val="tx1"/>
                </a:solidFill>
              </a:rPr>
              <a:t>Period/phases of the Consultancy</a:t>
            </a:r>
            <a:endParaRPr lang="en-US" dirty="0">
              <a:solidFill>
                <a:schemeClr val="tx1"/>
              </a:solidFill>
            </a:endParaRPr>
          </a:p>
        </p:txBody>
      </p:sp>
      <p:sp>
        <p:nvSpPr>
          <p:cNvPr id="3" name="Content Placeholder 2"/>
          <p:cNvSpPr>
            <a:spLocks noGrp="1"/>
          </p:cNvSpPr>
          <p:nvPr>
            <p:ph idx="1"/>
          </p:nvPr>
        </p:nvSpPr>
        <p:spPr>
          <a:xfrm>
            <a:off x="107504" y="2204864"/>
            <a:ext cx="8928992" cy="3816424"/>
          </a:xfrm>
        </p:spPr>
        <p:txBody>
          <a:bodyPr>
            <a:normAutofit/>
          </a:bodyPr>
          <a:lstStyle/>
          <a:p>
            <a:pPr marL="1541463" indent="-1541463" algn="just">
              <a:buNone/>
            </a:pPr>
            <a:r>
              <a:rPr lang="en-IN" sz="2400" b="1" dirty="0" smtClean="0"/>
              <a:t>Phase I-  </a:t>
            </a:r>
            <a:r>
              <a:rPr lang="en-IN" sz="2400" dirty="0" smtClean="0"/>
              <a:t>Development of the comprehensive model/ suite of models .-2 year</a:t>
            </a:r>
            <a:endParaRPr lang="en-IN" sz="2400" dirty="0"/>
          </a:p>
          <a:p>
            <a:pPr marL="0" indent="0" algn="just">
              <a:buNone/>
            </a:pPr>
            <a:endParaRPr lang="en-IN" sz="2400" b="1" dirty="0" smtClean="0"/>
          </a:p>
          <a:p>
            <a:pPr marL="0" indent="0" algn="just">
              <a:buNone/>
            </a:pPr>
            <a:endParaRPr lang="en-IN" sz="2400" b="1" dirty="0"/>
          </a:p>
          <a:p>
            <a:pPr marL="1092200" indent="-1092200" algn="just">
              <a:buNone/>
            </a:pPr>
            <a:r>
              <a:rPr lang="en-IN" sz="2400" b="1" dirty="0" smtClean="0"/>
              <a:t>Phase II-</a:t>
            </a:r>
            <a:r>
              <a:rPr lang="en-IN" sz="2400" dirty="0" smtClean="0"/>
              <a:t>Maintenance, updating and Running of the models in real time during warranty period.-2 year</a:t>
            </a:r>
          </a:p>
          <a:p>
            <a:pPr marL="1203325" indent="-809625" algn="just">
              <a:buNone/>
              <a:tabLst>
                <a:tab pos="798513" algn="l"/>
              </a:tabLst>
            </a:pPr>
            <a:endParaRPr lang="en-US" sz="2400" dirty="0" smtClean="0"/>
          </a:p>
        </p:txBody>
      </p:sp>
    </p:spTree>
    <p:extLst>
      <p:ext uri="{BB962C8B-B14F-4D97-AF65-F5344CB8AC3E}">
        <p14:creationId xmlns:p14="http://schemas.microsoft.com/office/powerpoint/2010/main" val="3705695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74" y="116632"/>
            <a:ext cx="8229600" cy="564672"/>
          </a:xfrm>
        </p:spPr>
        <p:txBody>
          <a:bodyPr>
            <a:noAutofit/>
          </a:bodyPr>
          <a:lstStyle/>
          <a:p>
            <a:r>
              <a:rPr lang="en-US" sz="3600" b="1" dirty="0" smtClean="0">
                <a:solidFill>
                  <a:schemeClr val="tx1"/>
                </a:solidFill>
              </a:rPr>
              <a:t>Scope of Consultancy</a:t>
            </a:r>
            <a:endParaRPr lang="en-US" sz="3600" dirty="0">
              <a:solidFill>
                <a:schemeClr val="tx1"/>
              </a:solidFill>
            </a:endParaRPr>
          </a:p>
        </p:txBody>
      </p:sp>
      <p:sp>
        <p:nvSpPr>
          <p:cNvPr id="3" name="Content Placeholder 2"/>
          <p:cNvSpPr>
            <a:spLocks noGrp="1"/>
          </p:cNvSpPr>
          <p:nvPr>
            <p:ph idx="1"/>
          </p:nvPr>
        </p:nvSpPr>
        <p:spPr>
          <a:xfrm>
            <a:off x="179512" y="836712"/>
            <a:ext cx="8784976" cy="5904656"/>
          </a:xfrm>
        </p:spPr>
        <p:txBody>
          <a:bodyPr>
            <a:noAutofit/>
          </a:bodyPr>
          <a:lstStyle/>
          <a:p>
            <a:pPr marL="0" indent="0" algn="just">
              <a:buNone/>
            </a:pPr>
            <a:r>
              <a:rPr lang="en-US" sz="2100" b="1" dirty="0" smtClean="0">
                <a:latin typeface="+mj-lt"/>
              </a:rPr>
              <a:t>Phase-1 </a:t>
            </a:r>
            <a:r>
              <a:rPr lang="en-US" sz="2100" b="1" dirty="0">
                <a:latin typeface="+mj-lt"/>
              </a:rPr>
              <a:t>(Development Phase- 2 years)</a:t>
            </a:r>
            <a:endParaRPr lang="en-US" sz="2100" dirty="0">
              <a:latin typeface="+mj-lt"/>
            </a:endParaRPr>
          </a:p>
          <a:p>
            <a:pPr lvl="0" algn="just"/>
            <a:r>
              <a:rPr lang="en-US" sz="2100" dirty="0">
                <a:latin typeface="+mj-lt"/>
              </a:rPr>
              <a:t>Understand the catchment yield </a:t>
            </a:r>
            <a:r>
              <a:rPr lang="en-US" sz="2100" dirty="0" smtClean="0">
                <a:latin typeface="+mj-lt"/>
              </a:rPr>
              <a:t>and </a:t>
            </a:r>
            <a:r>
              <a:rPr lang="en-US" sz="2100" dirty="0">
                <a:latin typeface="+mj-lt"/>
              </a:rPr>
              <a:t>how this varies in time and space</a:t>
            </a:r>
            <a:r>
              <a:rPr lang="en-US" sz="2100" dirty="0" smtClean="0">
                <a:latin typeface="+mj-lt"/>
              </a:rPr>
              <a:t>, particularly </a:t>
            </a:r>
            <a:r>
              <a:rPr lang="en-US" sz="2100" dirty="0">
                <a:latin typeface="+mj-lt"/>
              </a:rPr>
              <a:t>in response to climate variability: seasonally, inter-annually, and inter-</a:t>
            </a:r>
            <a:r>
              <a:rPr lang="en-US" sz="2100" dirty="0" err="1">
                <a:latin typeface="+mj-lt"/>
              </a:rPr>
              <a:t>decadally</a:t>
            </a:r>
            <a:r>
              <a:rPr lang="en-US" sz="2100" dirty="0">
                <a:latin typeface="+mj-lt"/>
              </a:rPr>
              <a:t>.</a:t>
            </a:r>
          </a:p>
          <a:p>
            <a:pPr lvl="0" algn="just"/>
            <a:r>
              <a:rPr lang="en-US" sz="2100" dirty="0">
                <a:latin typeface="+mj-lt"/>
              </a:rPr>
              <a:t>Estimate </a:t>
            </a:r>
            <a:r>
              <a:rPr lang="en-US" sz="2100" dirty="0" smtClean="0">
                <a:latin typeface="+mj-lt"/>
              </a:rPr>
              <a:t>the </a:t>
            </a:r>
            <a:r>
              <a:rPr lang="en-US" sz="2100" dirty="0">
                <a:latin typeface="+mj-lt"/>
              </a:rPr>
              <a:t>relative contributions of individual catchments to water availability over a much larger region, e.g. valley or basins scale.</a:t>
            </a:r>
          </a:p>
          <a:p>
            <a:pPr lvl="0" algn="just"/>
            <a:r>
              <a:rPr lang="en-US" sz="2100" dirty="0">
                <a:latin typeface="+mj-lt"/>
              </a:rPr>
              <a:t>Estimate how this catchment yield and water availability might change overtime in response to changes in the catchment, such as increasing development of farm dams, or changes inland-use and land management.</a:t>
            </a:r>
          </a:p>
          <a:p>
            <a:pPr lvl="0" algn="just"/>
            <a:r>
              <a:rPr lang="en-US" sz="2100" dirty="0">
                <a:latin typeface="+mj-lt"/>
              </a:rPr>
              <a:t>Development of the comprehensive model/ suite of models for, creation of basin wise plan, including integration of models with input data, creation of dissemination web based GIS portal and dissemination of model output in defined platform. </a:t>
            </a:r>
          </a:p>
          <a:p>
            <a:pPr lvl="0" algn="just"/>
            <a:r>
              <a:rPr lang="en-US" sz="2100" dirty="0">
                <a:latin typeface="+mj-lt"/>
              </a:rPr>
              <a:t>Scenario analysis with climate change impacts for present as well as future </a:t>
            </a:r>
          </a:p>
          <a:p>
            <a:pPr lvl="0" algn="just"/>
            <a:r>
              <a:rPr lang="en-US" sz="2100" dirty="0">
                <a:latin typeface="+mj-lt"/>
              </a:rPr>
              <a:t>Development of Dashboard for IWRM plan and its linkage with existing portals </a:t>
            </a:r>
            <a:r>
              <a:rPr lang="en-US" sz="2100" dirty="0" smtClean="0">
                <a:latin typeface="+mj-lt"/>
              </a:rPr>
              <a:t>like WRIS</a:t>
            </a:r>
            <a:r>
              <a:rPr lang="en-US" sz="2100" dirty="0">
                <a:latin typeface="+mj-lt"/>
              </a:rPr>
              <a:t>, NWIC </a:t>
            </a:r>
            <a:r>
              <a:rPr lang="en-US" sz="2100" dirty="0" smtClean="0">
                <a:latin typeface="+mj-lt"/>
              </a:rPr>
              <a:t>etc.</a:t>
            </a:r>
          </a:p>
          <a:p>
            <a:pPr marL="0" indent="0" algn="just">
              <a:buNone/>
            </a:pPr>
            <a:endParaRPr lang="en-US" sz="2100" dirty="0">
              <a:latin typeface="+mj-lt"/>
            </a:endParaRPr>
          </a:p>
          <a:p>
            <a:pPr algn="just">
              <a:buNone/>
            </a:pPr>
            <a:endParaRPr lang="en-US" sz="2100" dirty="0">
              <a:latin typeface="+mj-lt"/>
            </a:endParaRPr>
          </a:p>
        </p:txBody>
      </p:sp>
    </p:spTree>
    <p:extLst>
      <p:ext uri="{BB962C8B-B14F-4D97-AF65-F5344CB8AC3E}">
        <p14:creationId xmlns:p14="http://schemas.microsoft.com/office/powerpoint/2010/main" val="3365332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4" y="28418"/>
            <a:ext cx="8229600" cy="564672"/>
          </a:xfrm>
        </p:spPr>
        <p:txBody>
          <a:bodyPr>
            <a:noAutofit/>
          </a:bodyPr>
          <a:lstStyle/>
          <a:p>
            <a:r>
              <a:rPr lang="en-US" sz="3600" b="1" dirty="0" smtClean="0">
                <a:solidFill>
                  <a:schemeClr val="tx1"/>
                </a:solidFill>
              </a:rPr>
              <a:t>Scope of Consultancy</a:t>
            </a:r>
            <a:endParaRPr lang="en-US" sz="3600" dirty="0">
              <a:solidFill>
                <a:schemeClr val="tx1"/>
              </a:solidFill>
            </a:endParaRPr>
          </a:p>
        </p:txBody>
      </p:sp>
      <p:sp>
        <p:nvSpPr>
          <p:cNvPr id="3" name="Content Placeholder 2"/>
          <p:cNvSpPr>
            <a:spLocks noGrp="1"/>
          </p:cNvSpPr>
          <p:nvPr>
            <p:ph idx="1"/>
          </p:nvPr>
        </p:nvSpPr>
        <p:spPr>
          <a:xfrm>
            <a:off x="179512" y="1124744"/>
            <a:ext cx="8784976" cy="5616624"/>
          </a:xfrm>
        </p:spPr>
        <p:txBody>
          <a:bodyPr>
            <a:noAutofit/>
          </a:bodyPr>
          <a:lstStyle/>
          <a:p>
            <a:pPr marL="0" indent="0" algn="just">
              <a:buNone/>
            </a:pPr>
            <a:r>
              <a:rPr lang="en-US" sz="2000" b="1" dirty="0" smtClean="0">
                <a:latin typeface="+mj-lt"/>
              </a:rPr>
              <a:t>Phase-2 (Warranty period- 2 years)</a:t>
            </a:r>
          </a:p>
          <a:p>
            <a:pPr marL="0" indent="0" algn="just">
              <a:buNone/>
            </a:pPr>
            <a:endParaRPr lang="en-US" sz="2000" b="1" dirty="0" smtClean="0">
              <a:latin typeface="+mj-lt"/>
            </a:endParaRPr>
          </a:p>
          <a:p>
            <a:pPr marL="0" indent="0" algn="just">
              <a:buNone/>
            </a:pPr>
            <a:r>
              <a:rPr lang="en-US" sz="2000" b="1" dirty="0">
                <a:latin typeface="+mj-lt"/>
              </a:rPr>
              <a:t> </a:t>
            </a:r>
            <a:r>
              <a:rPr lang="en-US" sz="2000" b="1" dirty="0" smtClean="0">
                <a:latin typeface="+mj-lt"/>
              </a:rPr>
              <a:t>1. Updating </a:t>
            </a:r>
            <a:r>
              <a:rPr lang="en-US" sz="2000" b="1" dirty="0">
                <a:latin typeface="+mj-lt"/>
              </a:rPr>
              <a:t>models and data as and when required</a:t>
            </a:r>
            <a:r>
              <a:rPr lang="en-US" sz="2000" b="1" dirty="0" smtClean="0">
                <a:latin typeface="+mj-lt"/>
              </a:rPr>
              <a:t>.</a:t>
            </a:r>
          </a:p>
          <a:p>
            <a:pPr marL="0" indent="0" algn="just">
              <a:buNone/>
            </a:pPr>
            <a:endParaRPr lang="en-US" sz="2000" b="1" dirty="0">
              <a:latin typeface="+mj-lt"/>
            </a:endParaRPr>
          </a:p>
          <a:p>
            <a:pPr marL="457200" indent="-457200" algn="just">
              <a:buClrTx/>
              <a:buAutoNum type="arabicPeriod" startAt="2"/>
            </a:pPr>
            <a:r>
              <a:rPr lang="en-US" sz="2000" b="1" dirty="0" smtClean="0">
                <a:latin typeface="+mj-lt"/>
              </a:rPr>
              <a:t>Addressing </a:t>
            </a:r>
            <a:r>
              <a:rPr lang="en-US" sz="2000" b="1" dirty="0">
                <a:latin typeface="+mj-lt"/>
              </a:rPr>
              <a:t>problems faced by stakeholders</a:t>
            </a:r>
            <a:r>
              <a:rPr lang="en-US" sz="2000" b="1" dirty="0" smtClean="0">
                <a:latin typeface="+mj-lt"/>
              </a:rPr>
              <a:t>.</a:t>
            </a:r>
          </a:p>
          <a:p>
            <a:pPr marL="0" indent="0" algn="just">
              <a:buNone/>
            </a:pPr>
            <a:endParaRPr lang="en-US" sz="2000" b="1" dirty="0">
              <a:latin typeface="+mj-lt"/>
            </a:endParaRPr>
          </a:p>
          <a:p>
            <a:pPr marL="457200" indent="-457200" algn="just">
              <a:buClrTx/>
              <a:buAutoNum type="arabicPeriod" startAt="3"/>
            </a:pPr>
            <a:r>
              <a:rPr lang="en-US" sz="2000" b="1" dirty="0" smtClean="0">
                <a:latin typeface="+mj-lt"/>
              </a:rPr>
              <a:t>Debugging </a:t>
            </a:r>
            <a:r>
              <a:rPr lang="en-US" sz="2000" b="1" dirty="0">
                <a:latin typeface="+mj-lt"/>
              </a:rPr>
              <a:t>of models and </a:t>
            </a:r>
            <a:r>
              <a:rPr lang="en-US" sz="2000" b="1" dirty="0" smtClean="0">
                <a:latin typeface="+mj-lt"/>
              </a:rPr>
              <a:t>dashboards</a:t>
            </a:r>
          </a:p>
          <a:p>
            <a:pPr marL="0" indent="0" algn="just">
              <a:buNone/>
            </a:pPr>
            <a:endParaRPr lang="en-US" sz="2000" b="1" dirty="0">
              <a:latin typeface="+mj-lt"/>
            </a:endParaRPr>
          </a:p>
          <a:p>
            <a:pPr marL="457200" indent="-457200" algn="just">
              <a:buClrTx/>
              <a:buAutoNum type="arabicPeriod" startAt="4"/>
            </a:pPr>
            <a:r>
              <a:rPr lang="en-US" sz="2000" b="1" dirty="0" smtClean="0">
                <a:latin typeface="+mj-lt"/>
              </a:rPr>
              <a:t>Ensure </a:t>
            </a:r>
            <a:r>
              <a:rPr lang="en-US" sz="2000" b="1" dirty="0">
                <a:latin typeface="+mj-lt"/>
              </a:rPr>
              <a:t>dissemination of outputs/results to all stakeholders and </a:t>
            </a:r>
            <a:r>
              <a:rPr lang="en-US" sz="2000" b="1" dirty="0" err="1">
                <a:latin typeface="+mj-lt"/>
              </a:rPr>
              <a:t>updation</a:t>
            </a:r>
            <a:r>
              <a:rPr lang="en-US" sz="2000" b="1" dirty="0">
                <a:latin typeface="+mj-lt"/>
              </a:rPr>
              <a:t> of dashboards if </a:t>
            </a:r>
            <a:r>
              <a:rPr lang="en-US" sz="2000" b="1" dirty="0" smtClean="0">
                <a:latin typeface="+mj-lt"/>
              </a:rPr>
              <a:t>needed.</a:t>
            </a:r>
          </a:p>
          <a:p>
            <a:pPr marL="0" indent="0" algn="just">
              <a:buNone/>
            </a:pPr>
            <a:endParaRPr lang="en-US" sz="2000" b="1" dirty="0">
              <a:latin typeface="+mj-lt"/>
            </a:endParaRPr>
          </a:p>
          <a:p>
            <a:pPr marL="341313" indent="-341313" algn="just">
              <a:buNone/>
            </a:pPr>
            <a:r>
              <a:rPr lang="en-US" sz="2000" b="1" dirty="0" smtClean="0">
                <a:latin typeface="+mj-lt"/>
              </a:rPr>
              <a:t>5.  Ensure </a:t>
            </a:r>
            <a:r>
              <a:rPr lang="en-US" sz="2000" b="1" dirty="0">
                <a:latin typeface="+mj-lt"/>
              </a:rPr>
              <a:t>linkages with existing portals such as WRIS, NWIC </a:t>
            </a:r>
            <a:r>
              <a:rPr lang="en-US" sz="2000" b="1" dirty="0" err="1">
                <a:latin typeface="+mj-lt"/>
              </a:rPr>
              <a:t>etc</a:t>
            </a:r>
            <a:r>
              <a:rPr lang="en-US" sz="2000" b="1" dirty="0">
                <a:latin typeface="+mj-lt"/>
              </a:rPr>
              <a:t> and with the micro </a:t>
            </a:r>
            <a:r>
              <a:rPr lang="en-US" sz="2000" b="1" dirty="0" smtClean="0">
                <a:latin typeface="+mj-lt"/>
              </a:rPr>
              <a:t>models developed </a:t>
            </a:r>
            <a:r>
              <a:rPr lang="en-US" sz="2000" b="1" dirty="0">
                <a:latin typeface="+mj-lt"/>
              </a:rPr>
              <a:t>by </a:t>
            </a:r>
            <a:r>
              <a:rPr lang="en-US" sz="2000" b="1" dirty="0" smtClean="0">
                <a:latin typeface="+mj-lt"/>
              </a:rPr>
              <a:t>states </a:t>
            </a:r>
            <a:r>
              <a:rPr lang="en-US" sz="2000" b="1" dirty="0">
                <a:latin typeface="+mj-lt"/>
              </a:rPr>
              <a:t>in that basin.</a:t>
            </a:r>
          </a:p>
          <a:p>
            <a:pPr marL="0" indent="0" algn="just">
              <a:buNone/>
            </a:pPr>
            <a:endParaRPr lang="en-US" sz="2000" b="1" dirty="0">
              <a:latin typeface="+mj-lt"/>
            </a:endParaRPr>
          </a:p>
          <a:p>
            <a:pPr algn="just">
              <a:buNone/>
            </a:pPr>
            <a:endParaRPr lang="en-US" sz="2000" b="1" dirty="0">
              <a:latin typeface="+mj-lt"/>
            </a:endParaRPr>
          </a:p>
        </p:txBody>
      </p:sp>
    </p:spTree>
    <p:extLst>
      <p:ext uri="{BB962C8B-B14F-4D97-AF65-F5344CB8AC3E}">
        <p14:creationId xmlns:p14="http://schemas.microsoft.com/office/powerpoint/2010/main" val="186178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9"/>
            <a:ext cx="8229600" cy="504056"/>
          </a:xfrm>
        </p:spPr>
        <p:txBody>
          <a:bodyPr>
            <a:noAutofit/>
          </a:bodyPr>
          <a:lstStyle/>
          <a:p>
            <a:r>
              <a:rPr lang="en-US" sz="3600" b="1" dirty="0" smtClean="0">
                <a:solidFill>
                  <a:schemeClr val="tx1"/>
                </a:solidFill>
              </a:rPr>
              <a:t>Objectives</a:t>
            </a:r>
            <a:endParaRPr lang="en-US" sz="3600" b="1" dirty="0">
              <a:solidFill>
                <a:schemeClr val="tx1"/>
              </a:solidFill>
            </a:endParaRPr>
          </a:p>
        </p:txBody>
      </p:sp>
      <p:sp>
        <p:nvSpPr>
          <p:cNvPr id="3" name="Content Placeholder 2"/>
          <p:cNvSpPr>
            <a:spLocks noGrp="1"/>
          </p:cNvSpPr>
          <p:nvPr>
            <p:ph idx="1"/>
          </p:nvPr>
        </p:nvSpPr>
        <p:spPr>
          <a:xfrm>
            <a:off x="251520" y="692696"/>
            <a:ext cx="8640960" cy="5832648"/>
          </a:xfrm>
        </p:spPr>
        <p:txBody>
          <a:bodyPr>
            <a:noAutofit/>
          </a:bodyPr>
          <a:lstStyle/>
          <a:p>
            <a:pPr lvl="0" algn="just"/>
            <a:r>
              <a:rPr lang="en-US" sz="2400" dirty="0" smtClean="0">
                <a:latin typeface="+mj-lt"/>
              </a:rPr>
              <a:t>To </a:t>
            </a:r>
            <a:r>
              <a:rPr lang="en-US" sz="2400" dirty="0">
                <a:latin typeface="+mj-lt"/>
              </a:rPr>
              <a:t>prepare a long-term Integrated Water Resource Management (IWRM) plan for the river basins, taking into account the State's socioeconomic development plan;</a:t>
            </a:r>
          </a:p>
          <a:p>
            <a:pPr lvl="0" algn="just"/>
            <a:r>
              <a:rPr lang="en-US" sz="2400" dirty="0">
                <a:latin typeface="+mj-lt"/>
              </a:rPr>
              <a:t>To develop both demand management and supply management options, and encourage water-use efficiency through non-regulatory and regulatory mechanisms, particularly to increase efficiency in irrigated and dry land area and engaging the community in the management of the basin's resources, elaborate, monitor and review the River Basin Management Plan so as to;</a:t>
            </a:r>
          </a:p>
          <a:p>
            <a:pPr lvl="0" algn="just"/>
            <a:r>
              <a:rPr lang="en-US" sz="2400" dirty="0" smtClean="0">
                <a:latin typeface="+mj-lt"/>
              </a:rPr>
              <a:t>Develop</a:t>
            </a:r>
            <a:r>
              <a:rPr lang="en-US" sz="2400" dirty="0">
                <a:latin typeface="+mj-lt"/>
              </a:rPr>
              <a:t>, and update a Water Master Plan through public information and participation;</a:t>
            </a:r>
          </a:p>
          <a:p>
            <a:pPr lvl="0" algn="just"/>
            <a:r>
              <a:rPr lang="en-US" sz="2400" dirty="0">
                <a:latin typeface="+mj-lt"/>
              </a:rPr>
              <a:t>Strategic planning in setting long-term goals for water management in the basins covering issues, priorities, management actions, costs and benefits, and risk assessment.</a:t>
            </a:r>
          </a:p>
          <a:p>
            <a:pPr marL="0" indent="0" algn="just">
              <a:buNone/>
            </a:pPr>
            <a:endParaRPr lang="en-US" sz="1600" dirty="0"/>
          </a:p>
        </p:txBody>
      </p:sp>
    </p:spTree>
    <p:extLst>
      <p:ext uri="{BB962C8B-B14F-4D97-AF65-F5344CB8AC3E}">
        <p14:creationId xmlns:p14="http://schemas.microsoft.com/office/powerpoint/2010/main" val="37900980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595</TotalTime>
  <Words>1255</Words>
  <Application>Microsoft Office PowerPoint</Application>
  <PresentationFormat>On-screen Show (4:3)</PresentationFormat>
  <Paragraphs>174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PowerPoint Presentation</vt:lpstr>
      <vt:lpstr>River Basin Planning</vt:lpstr>
      <vt:lpstr>Basin for Study</vt:lpstr>
      <vt:lpstr>PowerPoint Presentation</vt:lpstr>
      <vt:lpstr>PowerPoint Presentation</vt:lpstr>
      <vt:lpstr> Period/phases of the Consultancy</vt:lpstr>
      <vt:lpstr>Scope of Consultancy</vt:lpstr>
      <vt:lpstr>Scope of Consultancy</vt:lpstr>
      <vt:lpstr>Objectives</vt:lpstr>
      <vt:lpstr>Objectives</vt:lpstr>
      <vt:lpstr>Benefits/Outcomes</vt:lpstr>
      <vt:lpstr>PowerPoint Presentation</vt:lpstr>
      <vt:lpstr>PowerPoint Presentation</vt:lpstr>
      <vt:lpstr>Data Requirement</vt:lpstr>
      <vt:lpstr>Data Requirement</vt:lpstr>
      <vt:lpstr>PowerPoint Presentation</vt:lpstr>
      <vt:lpstr>Basin for Study</vt:lpstr>
      <vt:lpstr>Scope of the Consultancy</vt:lpstr>
      <vt:lpstr>Objectives of consultancy</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DIR BP</dc:creator>
  <cp:lastModifiedBy>cwc</cp:lastModifiedBy>
  <cp:revision>77</cp:revision>
  <dcterms:created xsi:type="dcterms:W3CDTF">2016-02-10T09:11:19Z</dcterms:created>
  <dcterms:modified xsi:type="dcterms:W3CDTF">2016-05-08T16:23:30Z</dcterms:modified>
</cp:coreProperties>
</file>